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3"/>
  </p:sldMasterIdLst>
  <p:notesMasterIdLst>
    <p:notesMasterId r:id="rId25"/>
  </p:notesMasterIdLst>
  <p:sldIdLst>
    <p:sldId id="256" r:id="rId4"/>
    <p:sldId id="815" r:id="rId5"/>
    <p:sldId id="359" r:id="rId6"/>
    <p:sldId id="360" r:id="rId7"/>
    <p:sldId id="1047" r:id="rId8"/>
    <p:sldId id="1048" r:id="rId9"/>
    <p:sldId id="1049" r:id="rId10"/>
    <p:sldId id="362" r:id="rId11"/>
    <p:sldId id="363" r:id="rId12"/>
    <p:sldId id="378" r:id="rId13"/>
    <p:sldId id="424" r:id="rId14"/>
    <p:sldId id="1041" r:id="rId15"/>
    <p:sldId id="425" r:id="rId16"/>
    <p:sldId id="368" r:id="rId17"/>
    <p:sldId id="371" r:id="rId18"/>
    <p:sldId id="372" r:id="rId19"/>
    <p:sldId id="364" r:id="rId20"/>
    <p:sldId id="373" r:id="rId21"/>
    <p:sldId id="374" r:id="rId22"/>
    <p:sldId id="375" r:id="rId23"/>
    <p:sldId id="814"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a p" initials="lp" lastIdx="4" clrIdx="0">
    <p:extLst>
      <p:ext uri="{19B8F6BF-5375-455C-9EA6-DF929625EA0E}">
        <p15:presenceInfo xmlns:p15="http://schemas.microsoft.com/office/powerpoint/2012/main" userId="4871f0d02b017ce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327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4531C8-0EEB-453A-96AC-956CF5A6E43C}" v="101" dt="2024-11-08T08:55:08.344"/>
    <p1510:client id="{A4E86CFE-BD6C-8F46-B984-1067D2B47426}" v="6" dt="2024-11-08T09:22:07.735"/>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819" autoAdjust="0"/>
    <p:restoredTop sz="78861" autoAdjust="0"/>
  </p:normalViewPr>
  <p:slideViewPr>
    <p:cSldViewPr snapToGrid="0">
      <p:cViewPr>
        <p:scale>
          <a:sx n="85" d="100"/>
          <a:sy n="85" d="100"/>
        </p:scale>
        <p:origin x="1584" y="752"/>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commentAuthors" Target="commentAuthors.xml"/><Relationship Id="rId3" Type="http://schemas.openxmlformats.org/officeDocument/2006/relationships/slideMaster" Target="slideMasters/slideMaster1.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microsoft.com/office/2015/10/relationships/revisionInfo" Target="revisionInfo.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microsoft.com/office/2016/11/relationships/changesInfo" Target="changesInfos/changesInfo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a Plank" userId="c06bb1d3-78a1-4889-a24d-a20360103433" providerId="ADAL" clId="{834531C8-0EEB-453A-96AC-956CF5A6E43C}"/>
    <pc:docChg chg="custSel modSld modMainMaster">
      <pc:chgData name="Lina Plank" userId="c06bb1d3-78a1-4889-a24d-a20360103433" providerId="ADAL" clId="{834531C8-0EEB-453A-96AC-956CF5A6E43C}" dt="2024-11-08T08:56:01.522" v="250" actId="20577"/>
      <pc:docMkLst>
        <pc:docMk/>
      </pc:docMkLst>
      <pc:sldChg chg="modSp mod modNotesTx">
        <pc:chgData name="Lina Plank" userId="c06bb1d3-78a1-4889-a24d-a20360103433" providerId="ADAL" clId="{834531C8-0EEB-453A-96AC-956CF5A6E43C}" dt="2024-11-08T08:52:24.726" v="198" actId="20577"/>
        <pc:sldMkLst>
          <pc:docMk/>
          <pc:sldMk cId="2826577346" sldId="360"/>
        </pc:sldMkLst>
        <pc:spChg chg="mod">
          <ac:chgData name="Lina Plank" userId="c06bb1d3-78a1-4889-a24d-a20360103433" providerId="ADAL" clId="{834531C8-0EEB-453A-96AC-956CF5A6E43C}" dt="2024-11-08T08:51:35.211" v="92" actId="404"/>
          <ac:spMkLst>
            <pc:docMk/>
            <pc:sldMk cId="2826577346" sldId="360"/>
            <ac:spMk id="6" creationId="{E045B238-7DE6-40BE-859C-B36EA999E2AB}"/>
          </ac:spMkLst>
        </pc:spChg>
        <pc:spChg chg="mod">
          <ac:chgData name="Lina Plank" userId="c06bb1d3-78a1-4889-a24d-a20360103433" providerId="ADAL" clId="{834531C8-0EEB-453A-96AC-956CF5A6E43C}" dt="2024-11-08T08:51:28.854" v="88" actId="403"/>
          <ac:spMkLst>
            <pc:docMk/>
            <pc:sldMk cId="2826577346" sldId="360"/>
            <ac:spMk id="7" creationId="{1B7C1195-7824-4D25-B1ED-FE1F644F3162}"/>
          </ac:spMkLst>
        </pc:spChg>
        <pc:spChg chg="mod">
          <ac:chgData name="Lina Plank" userId="c06bb1d3-78a1-4889-a24d-a20360103433" providerId="ADAL" clId="{834531C8-0EEB-453A-96AC-956CF5A6E43C}" dt="2024-11-08T08:51:25.854" v="87" actId="403"/>
          <ac:spMkLst>
            <pc:docMk/>
            <pc:sldMk cId="2826577346" sldId="360"/>
            <ac:spMk id="10" creationId="{B3F67157-9BD9-4A94-BE5B-1F65AC7AE54D}"/>
          </ac:spMkLst>
        </pc:spChg>
      </pc:sldChg>
      <pc:sldChg chg="modSp mod modNotesTx">
        <pc:chgData name="Lina Plank" userId="c06bb1d3-78a1-4889-a24d-a20360103433" providerId="ADAL" clId="{834531C8-0EEB-453A-96AC-956CF5A6E43C}" dt="2024-11-08T08:53:37.952" v="205" actId="20577"/>
        <pc:sldMkLst>
          <pc:docMk/>
          <pc:sldMk cId="2263228246" sldId="378"/>
        </pc:sldMkLst>
        <pc:picChg chg="mod">
          <ac:chgData name="Lina Plank" userId="c06bb1d3-78a1-4889-a24d-a20360103433" providerId="ADAL" clId="{834531C8-0EEB-453A-96AC-956CF5A6E43C}" dt="2024-11-08T08:53:30.084" v="203" actId="1076"/>
          <ac:picMkLst>
            <pc:docMk/>
            <pc:sldMk cId="2263228246" sldId="378"/>
            <ac:picMk id="6" creationId="{17D5186F-0F3C-442E-881C-4AF94E973100}"/>
          </ac:picMkLst>
        </pc:picChg>
        <pc:picChg chg="mod">
          <ac:chgData name="Lina Plank" userId="c06bb1d3-78a1-4889-a24d-a20360103433" providerId="ADAL" clId="{834531C8-0EEB-453A-96AC-956CF5A6E43C}" dt="2024-11-08T08:53:23.939" v="200" actId="1076"/>
          <ac:picMkLst>
            <pc:docMk/>
            <pc:sldMk cId="2263228246" sldId="378"/>
            <ac:picMk id="11" creationId="{86D2BDAA-91BA-C4FC-25CB-94E6440D996D}"/>
          </ac:picMkLst>
        </pc:picChg>
        <pc:picChg chg="mod">
          <ac:chgData name="Lina Plank" userId="c06bb1d3-78a1-4889-a24d-a20360103433" providerId="ADAL" clId="{834531C8-0EEB-453A-96AC-956CF5A6E43C}" dt="2024-11-08T08:53:26.205" v="201" actId="1076"/>
          <ac:picMkLst>
            <pc:docMk/>
            <pc:sldMk cId="2263228246" sldId="378"/>
            <ac:picMk id="18" creationId="{D62C93EE-9AE7-4905-B156-F59E06600040}"/>
          </ac:picMkLst>
        </pc:picChg>
        <pc:picChg chg="mod">
          <ac:chgData name="Lina Plank" userId="c06bb1d3-78a1-4889-a24d-a20360103433" providerId="ADAL" clId="{834531C8-0EEB-453A-96AC-956CF5A6E43C}" dt="2024-11-08T08:53:31.868" v="204" actId="1076"/>
          <ac:picMkLst>
            <pc:docMk/>
            <pc:sldMk cId="2263228246" sldId="378"/>
            <ac:picMk id="40" creationId="{C70D4172-79A7-4906-AECF-0BE8C1C6C1E6}"/>
          </ac:picMkLst>
        </pc:picChg>
      </pc:sldChg>
      <pc:sldChg chg="addSp delSp modSp mod">
        <pc:chgData name="Lina Plank" userId="c06bb1d3-78a1-4889-a24d-a20360103433" providerId="ADAL" clId="{834531C8-0EEB-453A-96AC-956CF5A6E43C}" dt="2024-11-08T08:55:24.321" v="249" actId="1076"/>
        <pc:sldMkLst>
          <pc:docMk/>
          <pc:sldMk cId="3749430446" sldId="424"/>
        </pc:sldMkLst>
        <pc:spChg chg="mod">
          <ac:chgData name="Lina Plank" userId="c06bb1d3-78a1-4889-a24d-a20360103433" providerId="ADAL" clId="{834531C8-0EEB-453A-96AC-956CF5A6E43C}" dt="2024-11-08T08:54:32.417" v="235" actId="20577"/>
          <ac:spMkLst>
            <pc:docMk/>
            <pc:sldMk cId="3749430446" sldId="424"/>
            <ac:spMk id="10" creationId="{9B531D57-F4DA-4E5C-8244-976E2810AB2C}"/>
          </ac:spMkLst>
        </pc:spChg>
        <pc:spChg chg="mod">
          <ac:chgData name="Lina Plank" userId="c06bb1d3-78a1-4889-a24d-a20360103433" providerId="ADAL" clId="{834531C8-0EEB-453A-96AC-956CF5A6E43C}" dt="2024-11-08T08:54:42.321" v="243" actId="20577"/>
          <ac:spMkLst>
            <pc:docMk/>
            <pc:sldMk cId="3749430446" sldId="424"/>
            <ac:spMk id="11" creationId="{2369AF00-1DD9-4686-A5D4-BED342654E8F}"/>
          </ac:spMkLst>
        </pc:spChg>
        <pc:spChg chg="mod">
          <ac:chgData name="Lina Plank" userId="c06bb1d3-78a1-4889-a24d-a20360103433" providerId="ADAL" clId="{834531C8-0EEB-453A-96AC-956CF5A6E43C}" dt="2024-11-08T08:54:24.113" v="223" actId="20577"/>
          <ac:spMkLst>
            <pc:docMk/>
            <pc:sldMk cId="3749430446" sldId="424"/>
            <ac:spMk id="12" creationId="{3C08DD44-CD92-4428-B916-2378E72ED4D4}"/>
          </ac:spMkLst>
        </pc:spChg>
        <pc:picChg chg="add mod">
          <ac:chgData name="Lina Plank" userId="c06bb1d3-78a1-4889-a24d-a20360103433" providerId="ADAL" clId="{834531C8-0EEB-453A-96AC-956CF5A6E43C}" dt="2024-11-08T08:54:15.597" v="216" actId="1076"/>
          <ac:picMkLst>
            <pc:docMk/>
            <pc:sldMk cId="3749430446" sldId="424"/>
            <ac:picMk id="2" creationId="{2CEA0E17-B6FC-6FCD-EB4E-02A1D3E2D69D}"/>
          </ac:picMkLst>
        </pc:picChg>
        <pc:picChg chg="del">
          <ac:chgData name="Lina Plank" userId="c06bb1d3-78a1-4889-a24d-a20360103433" providerId="ADAL" clId="{834531C8-0EEB-453A-96AC-956CF5A6E43C}" dt="2024-11-08T08:53:52.605" v="207" actId="478"/>
          <ac:picMkLst>
            <pc:docMk/>
            <pc:sldMk cId="3749430446" sldId="424"/>
            <ac:picMk id="3" creationId="{34CAF4D4-7455-A3CC-928D-A7EBA281F828}"/>
          </ac:picMkLst>
        </pc:picChg>
        <pc:picChg chg="add mod">
          <ac:chgData name="Lina Plank" userId="c06bb1d3-78a1-4889-a24d-a20360103433" providerId="ADAL" clId="{834531C8-0EEB-453A-96AC-956CF5A6E43C}" dt="2024-11-08T08:54:05.663" v="213" actId="1076"/>
          <ac:picMkLst>
            <pc:docMk/>
            <pc:sldMk cId="3749430446" sldId="424"/>
            <ac:picMk id="6" creationId="{2BCD5BA0-ED3F-A72A-8E33-1B40EEAE7842}"/>
          </ac:picMkLst>
        </pc:picChg>
        <pc:picChg chg="del">
          <ac:chgData name="Lina Plank" userId="c06bb1d3-78a1-4889-a24d-a20360103433" providerId="ADAL" clId="{834531C8-0EEB-453A-96AC-956CF5A6E43C}" dt="2024-11-08T08:53:53.328" v="208" actId="478"/>
          <ac:picMkLst>
            <pc:docMk/>
            <pc:sldMk cId="3749430446" sldId="424"/>
            <ac:picMk id="7" creationId="{3AC86BC9-0879-C038-AD65-BF20F8B78AB6}"/>
          </ac:picMkLst>
        </pc:picChg>
        <pc:picChg chg="add mod">
          <ac:chgData name="Lina Plank" userId="c06bb1d3-78a1-4889-a24d-a20360103433" providerId="ADAL" clId="{834531C8-0EEB-453A-96AC-956CF5A6E43C}" dt="2024-11-08T08:55:24.321" v="249" actId="1076"/>
          <ac:picMkLst>
            <pc:docMk/>
            <pc:sldMk cId="3749430446" sldId="424"/>
            <ac:picMk id="9" creationId="{6499FD1B-1FAB-484E-4804-6EAB7124A819}"/>
          </ac:picMkLst>
        </pc:picChg>
        <pc:picChg chg="del">
          <ac:chgData name="Lina Plank" userId="c06bb1d3-78a1-4889-a24d-a20360103433" providerId="ADAL" clId="{834531C8-0EEB-453A-96AC-956CF5A6E43C}" dt="2024-11-08T08:53:53.750" v="209" actId="478"/>
          <ac:picMkLst>
            <pc:docMk/>
            <pc:sldMk cId="3749430446" sldId="424"/>
            <ac:picMk id="18" creationId="{17545F9B-84F5-E7A4-5535-A2CBFA8E526A}"/>
          </ac:picMkLst>
        </pc:picChg>
      </pc:sldChg>
      <pc:sldChg chg="modSp mod">
        <pc:chgData name="Lina Plank" userId="c06bb1d3-78a1-4889-a24d-a20360103433" providerId="ADAL" clId="{834531C8-0EEB-453A-96AC-956CF5A6E43C}" dt="2024-11-08T08:56:01.522" v="250" actId="20577"/>
        <pc:sldMkLst>
          <pc:docMk/>
          <pc:sldMk cId="3551505481" sldId="814"/>
        </pc:sldMkLst>
        <pc:spChg chg="mod">
          <ac:chgData name="Lina Plank" userId="c06bb1d3-78a1-4889-a24d-a20360103433" providerId="ADAL" clId="{834531C8-0EEB-453A-96AC-956CF5A6E43C}" dt="2024-11-08T08:56:01.522" v="250" actId="20577"/>
          <ac:spMkLst>
            <pc:docMk/>
            <pc:sldMk cId="3551505481" sldId="814"/>
            <ac:spMk id="6" creationId="{5A5B4A27-3A94-DF75-711A-041C4E4FD4CF}"/>
          </ac:spMkLst>
        </pc:spChg>
      </pc:sldChg>
      <pc:sldMasterChg chg="modSp mod">
        <pc:chgData name="Lina Plank" userId="c06bb1d3-78a1-4889-a24d-a20360103433" providerId="ADAL" clId="{834531C8-0EEB-453A-96AC-956CF5A6E43C}" dt="2024-11-08T08:49:31.130" v="1" actId="20577"/>
        <pc:sldMasterMkLst>
          <pc:docMk/>
          <pc:sldMasterMk cId="3744583544" sldId="2147483660"/>
        </pc:sldMasterMkLst>
        <pc:spChg chg="mod">
          <ac:chgData name="Lina Plank" userId="c06bb1d3-78a1-4889-a24d-a20360103433" providerId="ADAL" clId="{834531C8-0EEB-453A-96AC-956CF5A6E43C}" dt="2024-11-08T08:49:31.130" v="1" actId="20577"/>
          <ac:spMkLst>
            <pc:docMk/>
            <pc:sldMasterMk cId="3744583544" sldId="2147483660"/>
            <ac:spMk id="16" creationId="{FE2DA707-42F5-4D15-AE7F-ED48FFC3E24D}"/>
          </ac:spMkLst>
        </pc:spChg>
      </pc:sldMasterChg>
    </pc:docChg>
  </pc:docChgLst>
  <pc:docChgLst>
    <pc:chgData name="Katja" userId="3db88e40-4651-410f-8079-3ea1846217d1" providerId="ADAL" clId="{A4E86CFE-BD6C-8F46-B984-1067D2B47426}"/>
    <pc:docChg chg="custSel modSld modMainMaster">
      <pc:chgData name="Katja" userId="3db88e40-4651-410f-8079-3ea1846217d1" providerId="ADAL" clId="{A4E86CFE-BD6C-8F46-B984-1067D2B47426}" dt="2024-11-08T09:22:10.858" v="15"/>
      <pc:docMkLst>
        <pc:docMk/>
      </pc:docMkLst>
      <pc:sldChg chg="addSp delSp modSp mod">
        <pc:chgData name="Katja" userId="3db88e40-4651-410f-8079-3ea1846217d1" providerId="ADAL" clId="{A4E86CFE-BD6C-8F46-B984-1067D2B47426}" dt="2024-11-08T09:19:20.898" v="9"/>
        <pc:sldMkLst>
          <pc:docMk/>
          <pc:sldMk cId="3901401039" sldId="256"/>
        </pc:sldMkLst>
        <pc:spChg chg="add del mod">
          <ac:chgData name="Katja" userId="3db88e40-4651-410f-8079-3ea1846217d1" providerId="ADAL" clId="{A4E86CFE-BD6C-8F46-B984-1067D2B47426}" dt="2024-11-08T09:19:20.898" v="9"/>
          <ac:spMkLst>
            <pc:docMk/>
            <pc:sldMk cId="3901401039" sldId="256"/>
            <ac:spMk id="3" creationId="{3735D2CA-9039-0041-2830-C2D604E7DD8F}"/>
          </ac:spMkLst>
        </pc:spChg>
      </pc:sldChg>
      <pc:sldChg chg="addSp delSp modSp mod">
        <pc:chgData name="Katja" userId="3db88e40-4651-410f-8079-3ea1846217d1" providerId="ADAL" clId="{A4E86CFE-BD6C-8F46-B984-1067D2B47426}" dt="2024-11-08T09:19:07.784" v="6" actId="1076"/>
        <pc:sldMkLst>
          <pc:docMk/>
          <pc:sldMk cId="3551505481" sldId="814"/>
        </pc:sldMkLst>
        <pc:picChg chg="add mod">
          <ac:chgData name="Katja" userId="3db88e40-4651-410f-8079-3ea1846217d1" providerId="ADAL" clId="{A4E86CFE-BD6C-8F46-B984-1067D2B47426}" dt="2024-11-08T09:18:56.786" v="3"/>
          <ac:picMkLst>
            <pc:docMk/>
            <pc:sldMk cId="3551505481" sldId="814"/>
            <ac:picMk id="2" creationId="{69FA63D8-8C97-70A6-523E-668D99E1B45F}"/>
          </ac:picMkLst>
        </pc:picChg>
        <pc:picChg chg="del">
          <ac:chgData name="Katja" userId="3db88e40-4651-410f-8079-3ea1846217d1" providerId="ADAL" clId="{A4E86CFE-BD6C-8F46-B984-1067D2B47426}" dt="2024-11-08T09:18:56.047" v="2" actId="478"/>
          <ac:picMkLst>
            <pc:docMk/>
            <pc:sldMk cId="3551505481" sldId="814"/>
            <ac:picMk id="8" creationId="{0BCC5006-1B45-E00B-06CD-150DAE10D1D6}"/>
          </ac:picMkLst>
        </pc:picChg>
        <pc:picChg chg="add mod">
          <ac:chgData name="Katja" userId="3db88e40-4651-410f-8079-3ea1846217d1" providerId="ADAL" clId="{A4E86CFE-BD6C-8F46-B984-1067D2B47426}" dt="2024-11-08T09:19:07.784" v="6" actId="1076"/>
          <ac:picMkLst>
            <pc:docMk/>
            <pc:sldMk cId="3551505481" sldId="814"/>
            <ac:picMk id="9" creationId="{444F97AC-DCB3-25F1-12DA-C45DCD6688C4}"/>
          </ac:picMkLst>
        </pc:picChg>
      </pc:sldChg>
      <pc:sldMasterChg chg="addSp delSp modSp mod modSldLayout">
        <pc:chgData name="Katja" userId="3db88e40-4651-410f-8079-3ea1846217d1" providerId="ADAL" clId="{A4E86CFE-BD6C-8F46-B984-1067D2B47426}" dt="2024-11-08T09:22:10.858" v="15"/>
        <pc:sldMasterMkLst>
          <pc:docMk/>
          <pc:sldMasterMk cId="3744583544" sldId="2147483660"/>
        </pc:sldMasterMkLst>
        <pc:spChg chg="add del mod">
          <ac:chgData name="Katja" userId="3db88e40-4651-410f-8079-3ea1846217d1" providerId="ADAL" clId="{A4E86CFE-BD6C-8F46-B984-1067D2B47426}" dt="2024-11-08T09:22:10.858" v="15"/>
          <ac:spMkLst>
            <pc:docMk/>
            <pc:sldMasterMk cId="3744583544" sldId="2147483660"/>
            <ac:spMk id="8" creationId="{00696AC7-1106-B1DF-89C8-EA8D96A58612}"/>
          </ac:spMkLst>
        </pc:spChg>
        <pc:spChg chg="mod">
          <ac:chgData name="Katja" userId="3db88e40-4651-410f-8079-3ea1846217d1" providerId="ADAL" clId="{A4E86CFE-BD6C-8F46-B984-1067D2B47426}" dt="2024-11-08T09:22:06.687" v="12" actId="404"/>
          <ac:spMkLst>
            <pc:docMk/>
            <pc:sldMasterMk cId="3744583544" sldId="2147483660"/>
            <ac:spMk id="16" creationId="{FE2DA707-42F5-4D15-AE7F-ED48FFC3E24D}"/>
          </ac:spMkLst>
        </pc:spChg>
        <pc:sldLayoutChg chg="addSp delSp modSp mod">
          <pc:chgData name="Katja" userId="3db88e40-4651-410f-8079-3ea1846217d1" providerId="ADAL" clId="{A4E86CFE-BD6C-8F46-B984-1067D2B47426}" dt="2024-11-08T09:17:46.981" v="1"/>
          <pc:sldLayoutMkLst>
            <pc:docMk/>
            <pc:sldMasterMk cId="3744583544" sldId="2147483660"/>
            <pc:sldLayoutMk cId="1188539924" sldId="2147483677"/>
          </pc:sldLayoutMkLst>
          <pc:picChg chg="add mod">
            <ac:chgData name="Katja" userId="3db88e40-4651-410f-8079-3ea1846217d1" providerId="ADAL" clId="{A4E86CFE-BD6C-8F46-B984-1067D2B47426}" dt="2024-11-08T09:17:46.981" v="1"/>
            <ac:picMkLst>
              <pc:docMk/>
              <pc:sldMasterMk cId="3744583544" sldId="2147483660"/>
              <pc:sldLayoutMk cId="1188539924" sldId="2147483677"/>
              <ac:picMk id="2" creationId="{951460F4-4A81-4AAE-55A8-70A3BE84783E}"/>
            </ac:picMkLst>
          </pc:picChg>
          <pc:picChg chg="del">
            <ac:chgData name="Katja" userId="3db88e40-4651-410f-8079-3ea1846217d1" providerId="ADAL" clId="{A4E86CFE-BD6C-8F46-B984-1067D2B47426}" dt="2024-11-08T09:17:46.647" v="0" actId="478"/>
            <ac:picMkLst>
              <pc:docMk/>
              <pc:sldMasterMk cId="3744583544" sldId="2147483660"/>
              <pc:sldLayoutMk cId="1188539924" sldId="2147483677"/>
              <ac:picMk id="3" creationId="{5CA466B1-49ED-4E36-8CF5-6E41B968A5C3}"/>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3EBABF-B975-4411-8C41-DF841694CF94}" type="datetimeFigureOut">
              <a:rPr lang="en-GB" smtClean="0"/>
              <a:t>08/11/2024</a:t>
            </a:fld>
            <a:endParaRPr lang="en-GB"/>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537B3B-9FDA-4292-9256-5361671F3E17}" type="slidenum">
              <a:rPr lang="en-GB" smtClean="0"/>
              <a:t>‹Nr.›</a:t>
            </a:fld>
            <a:endParaRPr lang="en-GB"/>
          </a:p>
        </p:txBody>
      </p:sp>
    </p:spTree>
    <p:extLst>
      <p:ext uri="{BB962C8B-B14F-4D97-AF65-F5344CB8AC3E}">
        <p14:creationId xmlns:p14="http://schemas.microsoft.com/office/powerpoint/2010/main" val="20718113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consilium.europa.eu/de/council-eu/voting-system/voting-calculator/"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c.europa.eu/eurostat/web/products-eurostat-news/w/ddn-20230714-1"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www.bertelsmann-stiftung.de/en/topics/latest-news/2023/august/europeans-want-decisive-action-against-disinformation-on-the-internet#link-tab-236004-11"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70537B3B-9FDA-4292-9256-5361671F3E17}" type="slidenum">
              <a:rPr lang="en-GB" smtClean="0"/>
              <a:t>1</a:t>
            </a:fld>
            <a:endParaRPr lang="en-GB"/>
          </a:p>
        </p:txBody>
      </p:sp>
    </p:spTree>
    <p:extLst>
      <p:ext uri="{BB962C8B-B14F-4D97-AF65-F5344CB8AC3E}">
        <p14:creationId xmlns:p14="http://schemas.microsoft.com/office/powerpoint/2010/main" val="5468046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Flaggen: CC0 Public Domain</a:t>
            </a:r>
          </a:p>
          <a:p>
            <a:endParaRPr lang="en-GB" b="0" dirty="0"/>
          </a:p>
          <a:p>
            <a:endParaRPr lang="en-GB" b="0" dirty="0"/>
          </a:p>
        </p:txBody>
      </p:sp>
      <p:sp>
        <p:nvSpPr>
          <p:cNvPr id="4" name="Foliennummernplatzhalter 3"/>
          <p:cNvSpPr>
            <a:spLocks noGrp="1"/>
          </p:cNvSpPr>
          <p:nvPr>
            <p:ph type="sldNum" sz="quarter" idx="5"/>
          </p:nvPr>
        </p:nvSpPr>
        <p:spPr/>
        <p:txBody>
          <a:bodyPr/>
          <a:lstStyle/>
          <a:p>
            <a:fld id="{70537B3B-9FDA-4292-9256-5361671F3E17}" type="slidenum">
              <a:rPr lang="en-GB" smtClean="0"/>
              <a:t>11</a:t>
            </a:fld>
            <a:endParaRPr lang="en-GB"/>
          </a:p>
        </p:txBody>
      </p:sp>
    </p:spTree>
    <p:extLst>
      <p:ext uri="{BB962C8B-B14F-4D97-AF65-F5344CB8AC3E}">
        <p14:creationId xmlns:p14="http://schemas.microsoft.com/office/powerpoint/2010/main" val="14162578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47500" lnSpcReduction="20000"/>
          </a:bodyPr>
          <a:lstStyle/>
          <a:p>
            <a:pPr marL="342900" lvl="0" indent="-342900" algn="just">
              <a:lnSpc>
                <a:spcPct val="115000"/>
              </a:lnSpc>
              <a:spcBef>
                <a:spcPts val="600"/>
              </a:spcBef>
              <a:spcAft>
                <a:spcPts val="800"/>
              </a:spcAft>
              <a:buFont typeface="+mj-lt"/>
              <a:buAutoNum type="arabicParenR"/>
            </a:pPr>
            <a:r>
              <a:rPr lang="de-DE" sz="1000" b="1" dirty="0">
                <a:solidFill>
                  <a:srgbClr val="1B3272"/>
                </a:solidFill>
                <a:effectLst/>
                <a:latin typeface="Montserrat" pitchFamily="2" charset="77"/>
                <a:ea typeface="Calibri" panose="020F0502020204030204" pitchFamily="34" charset="0"/>
                <a:cs typeface="Arial" panose="020B0604020202020204" pitchFamily="34" charset="0"/>
              </a:rPr>
              <a:t>Vereinfachte Abstimmung mit </a:t>
            </a:r>
            <a:r>
              <a:rPr lang="de-DE" sz="1000" b="1" baseline="30000" dirty="0">
                <a:solidFill>
                  <a:srgbClr val="1B3272"/>
                </a:solidFill>
                <a:effectLst/>
                <a:latin typeface="Montserrat" pitchFamily="2" charset="77"/>
                <a:ea typeface="Calibri" panose="020F0502020204030204" pitchFamily="34" charset="0"/>
                <a:cs typeface="Arial" panose="020B0604020202020204" pitchFamily="34" charset="0"/>
              </a:rPr>
              <a:t>2</a:t>
            </a:r>
            <a:r>
              <a:rPr lang="de-DE" sz="1000" b="1" dirty="0">
                <a:solidFill>
                  <a:srgbClr val="1B3272"/>
                </a:solidFill>
                <a:effectLst/>
                <a:latin typeface="Montserrat" pitchFamily="2" charset="77"/>
                <a:ea typeface="Calibri" panose="020F0502020204030204" pitchFamily="34" charset="0"/>
                <a:cs typeface="Arial" panose="020B0604020202020204" pitchFamily="34" charset="0"/>
              </a:rPr>
              <a:t>/</a:t>
            </a:r>
            <a:r>
              <a:rPr lang="de-DE" sz="1000" b="1" baseline="-25000" dirty="0">
                <a:solidFill>
                  <a:srgbClr val="1B3272"/>
                </a:solidFill>
                <a:effectLst/>
                <a:latin typeface="Montserrat" pitchFamily="2" charset="77"/>
                <a:ea typeface="Calibri" panose="020F0502020204030204" pitchFamily="34" charset="0"/>
                <a:cs typeface="Arial" panose="020B0604020202020204" pitchFamily="34" charset="0"/>
              </a:rPr>
              <a:t>3</a:t>
            </a:r>
            <a:r>
              <a:rPr lang="de-DE" sz="1000" b="1" dirty="0">
                <a:solidFill>
                  <a:srgbClr val="1B3272"/>
                </a:solidFill>
                <a:effectLst/>
                <a:latin typeface="Montserrat" pitchFamily="2" charset="77"/>
                <a:ea typeface="Calibri" panose="020F0502020204030204" pitchFamily="34" charset="0"/>
                <a:cs typeface="Arial" panose="020B0604020202020204" pitchFamily="34" charset="0"/>
              </a:rPr>
              <a:t>-Mehrheit:</a:t>
            </a:r>
            <a:r>
              <a:rPr lang="de-DE" sz="1000" b="0" dirty="0">
                <a:solidFill>
                  <a:srgbClr val="1B3272"/>
                </a:solidFill>
                <a:effectLst/>
                <a:latin typeface="Montserrat" pitchFamily="2" charset="77"/>
                <a:ea typeface="Calibri" panose="020F0502020204030204" pitchFamily="34" charset="0"/>
                <a:cs typeface="Arial" panose="020B0604020202020204" pitchFamily="34" charset="0"/>
              </a:rPr>
              <a:t> Bei zwölf Mitgliedstaaten braucht es also mindestens acht Länder, die für „Ja“ stimmen, damit der Vorschlag angenommen wird. </a:t>
            </a:r>
            <a:endParaRPr lang="de-DE" sz="1000" b="1" dirty="0">
              <a:solidFill>
                <a:srgbClr val="1B3272"/>
              </a:solidFill>
              <a:effectLst/>
              <a:latin typeface="Montserrat" pitchFamily="2" charset="77"/>
              <a:ea typeface="Calibri" panose="020F0502020204030204" pitchFamily="34" charset="0"/>
              <a:cs typeface="Arial" panose="020B0604020202020204" pitchFamily="34" charset="0"/>
            </a:endParaRPr>
          </a:p>
          <a:p>
            <a:pPr marL="742950" lvl="1" indent="-285750" algn="just">
              <a:lnSpc>
                <a:spcPct val="115000"/>
              </a:lnSpc>
              <a:spcBef>
                <a:spcPts val="600"/>
              </a:spcBef>
              <a:spcAft>
                <a:spcPts val="800"/>
              </a:spcAft>
              <a:buClr>
                <a:srgbClr val="F2C223"/>
              </a:buClr>
              <a:buFont typeface="Wingdings" pitchFamily="2" charset="2"/>
              <a:buChar char=""/>
            </a:pPr>
            <a:r>
              <a:rPr lang="de-DE" sz="1000" b="0" dirty="0">
                <a:solidFill>
                  <a:srgbClr val="1B3272"/>
                </a:solidFill>
                <a:effectLst/>
                <a:latin typeface="Montserrat" pitchFamily="2" charset="77"/>
                <a:ea typeface="Calibri" panose="020F0502020204030204" pitchFamily="34" charset="0"/>
                <a:cs typeface="Arial" panose="020B0604020202020204" pitchFamily="34" charset="0"/>
              </a:rPr>
              <a:t>Vorteile: Die Abstimmung geht schneller und ist einfacher zu überblicken. Ver­fahrensregeln beschränken nicht den Raum für Diskussionen. Es sind keine tech­nischen Hilfsmittel nötig. </a:t>
            </a:r>
            <a:endParaRPr lang="de-DE" sz="1000" b="1" dirty="0">
              <a:solidFill>
                <a:srgbClr val="1B3272"/>
              </a:solidFill>
              <a:effectLst/>
              <a:latin typeface="Montserrat" pitchFamily="2" charset="77"/>
              <a:ea typeface="Calibri" panose="020F0502020204030204" pitchFamily="34" charset="0"/>
              <a:cs typeface="Arial" panose="020B0604020202020204" pitchFamily="34" charset="0"/>
            </a:endParaRPr>
          </a:p>
          <a:p>
            <a:pPr marL="742950" lvl="1" indent="-285750" algn="just">
              <a:lnSpc>
                <a:spcPct val="115000"/>
              </a:lnSpc>
              <a:spcBef>
                <a:spcPts val="600"/>
              </a:spcBef>
              <a:spcAft>
                <a:spcPts val="800"/>
              </a:spcAft>
              <a:buClr>
                <a:srgbClr val="F2C223"/>
              </a:buClr>
              <a:buFont typeface="Wingdings" pitchFamily="2" charset="2"/>
              <a:buChar char=""/>
            </a:pPr>
            <a:r>
              <a:rPr lang="de-DE" sz="1000" b="0" dirty="0">
                <a:solidFill>
                  <a:srgbClr val="1B3272"/>
                </a:solidFill>
                <a:effectLst/>
                <a:latin typeface="Montserrat" pitchFamily="2" charset="77"/>
                <a:ea typeface="Calibri" panose="020F0502020204030204" pitchFamily="34" charset="0"/>
                <a:cs typeface="Arial" panose="020B0604020202020204" pitchFamily="34" charset="0"/>
              </a:rPr>
              <a:t>Nachteil: Das Planspiel ist weniger realistisch, das je nach Bevölkerungsgröße unterschiedliche Stimmgewicht der Mitgliedstaaten schlägt sich nicht nieder. Bei der Auswertung sollten Sie deshalb kurz erläutern, dass dieses Abstimmungsverfahren normalerweise im Rat der EU nicht angewandt wird.</a:t>
            </a:r>
            <a:endParaRPr lang="de-DE" sz="1000" b="1" dirty="0">
              <a:solidFill>
                <a:srgbClr val="1B3272"/>
              </a:solidFill>
              <a:effectLst/>
              <a:latin typeface="Montserrat" pitchFamily="2" charset="77"/>
              <a:ea typeface="Calibri" panose="020F0502020204030204" pitchFamily="34" charset="0"/>
              <a:cs typeface="Arial" panose="020B0604020202020204" pitchFamily="34" charset="0"/>
            </a:endParaRPr>
          </a:p>
          <a:p>
            <a:pPr marL="342900" lvl="0" indent="-342900" algn="just">
              <a:lnSpc>
                <a:spcPct val="115000"/>
              </a:lnSpc>
              <a:spcBef>
                <a:spcPts val="600"/>
              </a:spcBef>
              <a:spcAft>
                <a:spcPts val="800"/>
              </a:spcAft>
              <a:buFont typeface="+mj-lt"/>
              <a:buAutoNum type="arabicParenR"/>
            </a:pPr>
            <a:r>
              <a:rPr lang="de-DE" sz="1000" b="1" dirty="0">
                <a:solidFill>
                  <a:srgbClr val="1B3272"/>
                </a:solidFill>
                <a:effectLst/>
                <a:latin typeface="Montserrat" pitchFamily="2" charset="77"/>
                <a:ea typeface="Calibri" panose="020F0502020204030204" pitchFamily="34" charset="0"/>
                <a:cs typeface="Arial" panose="020B0604020202020204" pitchFamily="34" charset="0"/>
              </a:rPr>
              <a:t>Abstimmung mit doppelter Mehrheit: </a:t>
            </a:r>
            <a:r>
              <a:rPr lang="de-DE" sz="1000" b="0" dirty="0">
                <a:solidFill>
                  <a:srgbClr val="1B3272"/>
                </a:solidFill>
                <a:effectLst/>
                <a:latin typeface="Montserrat" pitchFamily="2" charset="77"/>
                <a:ea typeface="Calibri" panose="020F0502020204030204" pitchFamily="34" charset="0"/>
                <a:cs typeface="Arial" panose="020B0604020202020204" pitchFamily="34" charset="0"/>
              </a:rPr>
              <a:t>Das Stimmgewicht der Länder ist nicht gleich, sondern bemisst sich an der jeweiligen Bevölkerung. Bei 27 Staaten müssen mindestens 15 Länder mit „Ja“ stimmen, deren </a:t>
            </a:r>
            <a:r>
              <a:rPr lang="de-DE" sz="1000" b="0" dirty="0" err="1">
                <a:solidFill>
                  <a:srgbClr val="1B3272"/>
                </a:solidFill>
                <a:effectLst/>
                <a:latin typeface="Montserrat" pitchFamily="2" charset="77"/>
                <a:ea typeface="Calibri" panose="020F0502020204030204" pitchFamily="34" charset="0"/>
                <a:cs typeface="Arial" panose="020B0604020202020204" pitchFamily="34" charset="0"/>
              </a:rPr>
              <a:t>Einwohner_innen</a:t>
            </a:r>
            <a:r>
              <a:rPr lang="de-DE" sz="1000" b="0" dirty="0">
                <a:solidFill>
                  <a:srgbClr val="1B3272"/>
                </a:solidFill>
                <a:effectLst/>
                <a:latin typeface="Montserrat" pitchFamily="2" charset="77"/>
                <a:ea typeface="Calibri" panose="020F0502020204030204" pitchFamily="34" charset="0"/>
                <a:cs typeface="Arial" panose="020B0604020202020204" pitchFamily="34" charset="0"/>
              </a:rPr>
              <a:t> zusammen mindestens 65 % der gesamten EU-Bevölkerung ausmachen. Enthaltungen wirken wie Gegenstimmen. Um das Abstimmungsergebnis zu berechnen, nutzen die Teilnehmenden den offiziellen Abstimmungsrechner des Rates. Diesen gibt es entweder </a:t>
            </a:r>
            <a:r>
              <a:rPr lang="de-DE" sz="1000" b="0" u="sng" dirty="0">
                <a:solidFill>
                  <a:srgbClr val="1B3272"/>
                </a:solidFill>
                <a:effectLst/>
                <a:latin typeface="Montserrat" pitchFamily="2" charset="77"/>
                <a:ea typeface="Calibri" panose="020F0502020204030204" pitchFamily="34" charset="0"/>
                <a:cs typeface="Arial" panose="020B0604020202020204" pitchFamily="34" charset="0"/>
                <a:hlinkClick r:id="rId3"/>
              </a:rPr>
              <a:t>online</a:t>
            </a:r>
            <a:r>
              <a:rPr lang="de-DE" sz="1000" b="0" dirty="0">
                <a:solidFill>
                  <a:srgbClr val="1B3272"/>
                </a:solidFill>
                <a:effectLst/>
                <a:latin typeface="Montserrat" pitchFamily="2" charset="77"/>
                <a:ea typeface="Calibri" panose="020F0502020204030204" pitchFamily="34" charset="0"/>
                <a:cs typeface="Arial" panose="020B0604020202020204" pitchFamily="34" charset="0"/>
              </a:rPr>
              <a:t> oder als App für mobile Geräte (Download über App Store oder Google Play). </a:t>
            </a:r>
            <a:endParaRPr lang="de-DE" sz="1000" b="1" dirty="0">
              <a:solidFill>
                <a:srgbClr val="1B3272"/>
              </a:solidFill>
              <a:effectLst/>
              <a:latin typeface="Montserrat" pitchFamily="2" charset="77"/>
              <a:ea typeface="Calibri" panose="020F0502020204030204" pitchFamily="34" charset="0"/>
              <a:cs typeface="Arial" panose="020B0604020202020204" pitchFamily="34" charset="0"/>
            </a:endParaRPr>
          </a:p>
          <a:p>
            <a:pPr marL="742950" lvl="1" indent="-285750" algn="just">
              <a:lnSpc>
                <a:spcPct val="115000"/>
              </a:lnSpc>
              <a:spcBef>
                <a:spcPts val="600"/>
              </a:spcBef>
              <a:spcAft>
                <a:spcPts val="800"/>
              </a:spcAft>
              <a:buClr>
                <a:srgbClr val="F2C223"/>
              </a:buClr>
              <a:buFont typeface="Wingdings" pitchFamily="2" charset="2"/>
              <a:buChar char=""/>
            </a:pPr>
            <a:r>
              <a:rPr lang="de-DE" sz="1000" b="0" dirty="0">
                <a:solidFill>
                  <a:srgbClr val="1B3272"/>
                </a:solidFill>
                <a:effectLst/>
                <a:latin typeface="Montserrat" pitchFamily="2" charset="77"/>
                <a:ea typeface="Calibri" panose="020F0502020204030204" pitchFamily="34" charset="0"/>
                <a:cs typeface="Arial" panose="020B0604020202020204" pitchFamily="34" charset="0"/>
              </a:rPr>
              <a:t>Vorteile: Die Abstimmung entspricht der Realität, das unterschiedliche Gewicht der Staaten wird deutlich. Die Verfahrensregeln werden eingehalten und sind so einprägsamer. Der Einsatz des Abstimmungsrechners als digitales Tool steigert die Spannung und hilft, das Spielszenario auszugestalten. </a:t>
            </a:r>
            <a:endParaRPr lang="de-DE" sz="1000" b="1" dirty="0">
              <a:solidFill>
                <a:srgbClr val="1B3272"/>
              </a:solidFill>
              <a:effectLst/>
              <a:latin typeface="Montserrat" pitchFamily="2" charset="77"/>
              <a:ea typeface="Calibri" panose="020F0502020204030204" pitchFamily="34" charset="0"/>
              <a:cs typeface="Arial" panose="020B0604020202020204" pitchFamily="34" charset="0"/>
            </a:endParaRPr>
          </a:p>
          <a:p>
            <a:pPr marL="742950" lvl="1" indent="-285750" algn="just">
              <a:lnSpc>
                <a:spcPct val="115000"/>
              </a:lnSpc>
              <a:spcBef>
                <a:spcPts val="600"/>
              </a:spcBef>
              <a:spcAft>
                <a:spcPts val="800"/>
              </a:spcAft>
              <a:buClr>
                <a:srgbClr val="F2C223"/>
              </a:buClr>
              <a:buFont typeface="Wingdings" pitchFamily="2" charset="2"/>
              <a:buChar char=""/>
            </a:pPr>
            <a:r>
              <a:rPr lang="de-DE" sz="1000" b="0" dirty="0">
                <a:solidFill>
                  <a:srgbClr val="1B3272"/>
                </a:solidFill>
                <a:effectLst/>
                <a:latin typeface="Montserrat" pitchFamily="2" charset="77"/>
                <a:ea typeface="Calibri" panose="020F0502020204030204" pitchFamily="34" charset="0"/>
                <a:cs typeface="Arial" panose="020B0604020202020204" pitchFamily="34" charset="0"/>
              </a:rPr>
              <a:t>Nachteile: Die Mehrheitsverhältnisse sind unübersichtlicher. Es besteht die Gefahr, dass Verfahrensfragen und die Berechnung des Abstimmungsergebnisses die freie Diskussion überlagern. Als Spielleitung haben sie die zusätzliche Aufgabe, die Berechnung des Abstimmungsergebnisses im Blick zu haben. Es sind technische Hilfsmittel (PC mit Internetanschluss oder mobiles Gerät mit installierter App) nötig. </a:t>
            </a:r>
          </a:p>
          <a:p>
            <a:pPr marL="742950" lvl="1" indent="-285750" algn="just">
              <a:lnSpc>
                <a:spcPct val="115000"/>
              </a:lnSpc>
              <a:spcBef>
                <a:spcPts val="600"/>
              </a:spcBef>
              <a:spcAft>
                <a:spcPts val="800"/>
              </a:spcAft>
              <a:buClr>
                <a:srgbClr val="F2C223"/>
              </a:buClr>
              <a:buFont typeface="Wingdings" pitchFamily="2" charset="2"/>
              <a:buChar char=""/>
            </a:pPr>
            <a:endParaRPr lang="de-DE" sz="1000" b="1" dirty="0">
              <a:solidFill>
                <a:srgbClr val="1B3272"/>
              </a:solidFill>
              <a:effectLst/>
              <a:latin typeface="Montserrat" pitchFamily="2" charset="77"/>
              <a:ea typeface="Calibri" panose="020F0502020204030204" pitchFamily="34" charset="0"/>
              <a:cs typeface="Arial" panose="020B0604020202020204" pitchFamily="34" charset="0"/>
            </a:endParaRPr>
          </a:p>
          <a:p>
            <a:pPr>
              <a:lnSpc>
                <a:spcPct val="115000"/>
              </a:lnSpc>
              <a:spcBef>
                <a:spcPts val="600"/>
              </a:spcBef>
              <a:spcAft>
                <a:spcPts val="800"/>
              </a:spcAft>
            </a:pPr>
            <a:r>
              <a:rPr lang="de-DE" sz="1000" b="0" dirty="0">
                <a:solidFill>
                  <a:srgbClr val="1B3272"/>
                </a:solidFill>
                <a:effectLst/>
                <a:latin typeface="Montserrat" pitchFamily="2" charset="77"/>
                <a:ea typeface="Calibri" panose="020F0502020204030204" pitchFamily="34" charset="0"/>
                <a:cs typeface="Arial" panose="020B0604020202020204" pitchFamily="34" charset="0"/>
              </a:rPr>
              <a:t>Informieren Sie zu Beginn des Spiels das Generalsekretariat und die Delegation des Landes, das die EU-Ratspräsidentschaft innehat, welche Abstimmungsregel für das Spiel gilt. </a:t>
            </a:r>
            <a:endParaRPr lang="de-DE" sz="1600" b="1" dirty="0">
              <a:solidFill>
                <a:srgbClr val="1B3272"/>
              </a:solidFill>
              <a:effectLst/>
              <a:latin typeface="Montserrat" pitchFamily="2" charset="77"/>
              <a:ea typeface="Calibri" panose="020F0502020204030204" pitchFamily="34" charset="0"/>
              <a:cs typeface="Arial" panose="020B0604020202020204" pitchFamily="34" charset="0"/>
            </a:endParaRPr>
          </a:p>
          <a:p>
            <a:r>
              <a:rPr lang="en-US" sz="800" b="0" dirty="0">
                <a:solidFill>
                  <a:srgbClr val="1B3272"/>
                </a:solidFill>
                <a:effectLst/>
                <a:latin typeface="Montserrat" pitchFamily="2" charset="77"/>
                <a:ea typeface="Calibri" panose="020F0502020204030204" pitchFamily="34" charset="0"/>
                <a:cs typeface="Arial" panose="020B0604020202020204" pitchFamily="34" charset="0"/>
              </a:rPr>
              <a:t>URL: https://</a:t>
            </a:r>
            <a:r>
              <a:rPr lang="en-US" sz="800" b="0" dirty="0" err="1">
                <a:solidFill>
                  <a:srgbClr val="1B3272"/>
                </a:solidFill>
                <a:effectLst/>
                <a:latin typeface="Montserrat" pitchFamily="2" charset="77"/>
                <a:ea typeface="Calibri" panose="020F0502020204030204" pitchFamily="34" charset="0"/>
                <a:cs typeface="Arial" panose="020B0604020202020204" pitchFamily="34" charset="0"/>
              </a:rPr>
              <a:t>www.consilium.europa.eu</a:t>
            </a:r>
            <a:r>
              <a:rPr lang="en-US" sz="800" b="0" dirty="0">
                <a:solidFill>
                  <a:srgbClr val="1B3272"/>
                </a:solidFill>
                <a:effectLst/>
                <a:latin typeface="Montserrat" pitchFamily="2" charset="77"/>
                <a:ea typeface="Calibri" panose="020F0502020204030204" pitchFamily="34" charset="0"/>
                <a:cs typeface="Arial" panose="020B0604020202020204" pitchFamily="34" charset="0"/>
              </a:rPr>
              <a:t>/de/council-</a:t>
            </a:r>
            <a:r>
              <a:rPr lang="en-US" sz="800" b="0" dirty="0" err="1">
                <a:solidFill>
                  <a:srgbClr val="1B3272"/>
                </a:solidFill>
                <a:effectLst/>
                <a:latin typeface="Montserrat" pitchFamily="2" charset="77"/>
                <a:ea typeface="Calibri" panose="020F0502020204030204" pitchFamily="34" charset="0"/>
                <a:cs typeface="Arial" panose="020B0604020202020204" pitchFamily="34" charset="0"/>
              </a:rPr>
              <a:t>eu</a:t>
            </a:r>
            <a:r>
              <a:rPr lang="en-US" sz="800" b="0" dirty="0">
                <a:solidFill>
                  <a:srgbClr val="1B3272"/>
                </a:solidFill>
                <a:effectLst/>
                <a:latin typeface="Montserrat" pitchFamily="2" charset="77"/>
                <a:ea typeface="Calibri" panose="020F0502020204030204" pitchFamily="34" charset="0"/>
                <a:cs typeface="Arial" panose="020B0604020202020204" pitchFamily="34" charset="0"/>
              </a:rPr>
              <a:t>/voting-system/voting-calculator/</a:t>
            </a:r>
          </a:p>
          <a:p>
            <a:endParaRPr lang="en-US" sz="800" b="0" dirty="0">
              <a:solidFill>
                <a:srgbClr val="1B3272"/>
              </a:solidFill>
              <a:effectLst/>
              <a:latin typeface="Montserrat" pitchFamily="2" charset="77"/>
              <a:ea typeface="Calibri" panose="020F0502020204030204" pitchFamily="34" charset="0"/>
              <a:cs typeface="Arial" panose="020B0604020202020204" pitchFamily="34" charset="0"/>
            </a:endParaRPr>
          </a:p>
          <a:p>
            <a:pPr algn="l">
              <a:buFont typeface="Arial" panose="020B0604020202020204" pitchFamily="34" charset="0"/>
              <a:buChar char="•"/>
            </a:pPr>
            <a:r>
              <a:rPr lang="de-DE" b="0" i="0" u="none" strike="noStrike" dirty="0">
                <a:solidFill>
                  <a:srgbClr val="152536"/>
                </a:solidFill>
                <a:effectLst/>
                <a:latin typeface="Open Sans" panose="020F0502020204030204" pitchFamily="34" charset="0"/>
              </a:rPr>
              <a:t> Ratsformationen: Landwirtschaft und Fischerei, Wettbewerbsfähigkeit, Wirtschaft und Finanzen, Umwelt, Beschäftigung, Sozialpolitik, Gesundheit und Verbraucherschutz, Bildung, Jugend, Kultur und Sport, Auswärtige Angelegenheiten, Allgemeine Angelegenheiten, Justiz und Inneres, Verkehr, Telekommunikation und Energie </a:t>
            </a:r>
            <a:endParaRPr lang="de-DE" sz="1000" b="1" dirty="0">
              <a:solidFill>
                <a:srgbClr val="1B3272"/>
              </a:solidFill>
              <a:effectLst/>
              <a:latin typeface="Montserrat" pitchFamily="2" charset="77"/>
              <a:ea typeface="Calibri" panose="020F0502020204030204" pitchFamily="34" charset="0"/>
              <a:cs typeface="Arial" panose="020B0604020202020204" pitchFamily="34" charset="0"/>
            </a:endParaRPr>
          </a:p>
          <a:p>
            <a:pPr>
              <a:lnSpc>
                <a:spcPct val="90000"/>
              </a:lnSpc>
              <a:spcBef>
                <a:spcPts val="500"/>
              </a:spcBef>
            </a:pPr>
            <a:endParaRPr lang="de-DE" dirty="0">
              <a:cs typeface="Calibri"/>
            </a:endParaRPr>
          </a:p>
        </p:txBody>
      </p:sp>
      <p:sp>
        <p:nvSpPr>
          <p:cNvPr id="4" name="Foliennummernplatzhalt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54FB905-736F-40D4-9D8B-BC2D6EB94658}" type="slidenum">
              <a:rPr kumimoji="0" lang="de-DE"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917147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Förderung des digitalen Binnenmarkts: z. B. Abschaffung von Roaming, gebührenfreie WLAN-Hotspots, Datenschutzvorschriften, Online-Shopping mit 14 Tage Rückgabefrist </a:t>
            </a:r>
          </a:p>
        </p:txBody>
      </p:sp>
      <p:sp>
        <p:nvSpPr>
          <p:cNvPr id="4" name="Foliennummernplatzhalter 3"/>
          <p:cNvSpPr>
            <a:spLocks noGrp="1"/>
          </p:cNvSpPr>
          <p:nvPr>
            <p:ph type="sldNum" sz="quarter" idx="5"/>
          </p:nvPr>
        </p:nvSpPr>
        <p:spPr/>
        <p:txBody>
          <a:bodyPr/>
          <a:lstStyle/>
          <a:p>
            <a:fld id="{70537B3B-9FDA-4292-9256-5361671F3E17}" type="slidenum">
              <a:rPr lang="en-GB" smtClean="0"/>
              <a:t>13</a:t>
            </a:fld>
            <a:endParaRPr lang="en-GB"/>
          </a:p>
        </p:txBody>
      </p:sp>
    </p:spTree>
    <p:extLst>
      <p:ext uri="{BB962C8B-B14F-4D97-AF65-F5344CB8AC3E}">
        <p14:creationId xmlns:p14="http://schemas.microsoft.com/office/powerpoint/2010/main" val="10909000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kern="1200" dirty="0">
                <a:solidFill>
                  <a:schemeClr val="tx1"/>
                </a:solidFill>
                <a:effectLst/>
                <a:latin typeface="+mn-lt"/>
                <a:ea typeface="+mn-ea"/>
                <a:cs typeface="+mn-cs"/>
              </a:rPr>
              <a:t>Konflikt:</a:t>
            </a:r>
            <a:r>
              <a:rPr lang="de-DE" sz="1200" kern="1200" dirty="0">
                <a:solidFill>
                  <a:schemeClr val="tx1"/>
                </a:solidFill>
                <a:effectLst/>
                <a:latin typeface="+mn-lt"/>
                <a:ea typeface="+mn-ea"/>
                <a:cs typeface="+mn-cs"/>
              </a:rPr>
              <a:t> Wenn Anbieter von Plattformen </a:t>
            </a:r>
            <a:r>
              <a:rPr lang="de-DE" sz="1200" kern="1200" dirty="0" err="1">
                <a:solidFill>
                  <a:schemeClr val="tx1"/>
                </a:solidFill>
                <a:effectLst/>
                <a:latin typeface="+mn-lt"/>
                <a:ea typeface="+mn-ea"/>
                <a:cs typeface="+mn-cs"/>
              </a:rPr>
              <a:t>Hate</a:t>
            </a:r>
            <a:r>
              <a:rPr lang="de-DE" sz="1200" kern="1200" dirty="0">
                <a:solidFill>
                  <a:schemeClr val="tx1"/>
                </a:solidFill>
                <a:effectLst/>
                <a:latin typeface="+mn-lt"/>
                <a:ea typeface="+mn-ea"/>
                <a:cs typeface="+mn-cs"/>
              </a:rPr>
              <a:t> Speech und Fake News aktiv suchen, können diese schnell und effizient gelöscht werden. Einige sehen darin die Gefahr, dass das Recht auf freie Meinungsäußerung eingeschränkt wird und dass Unternehmen die Verantwortung für staatliche Aufgaben bekommen.  </a:t>
            </a:r>
          </a:p>
          <a:p>
            <a:endParaRPr lang="de-D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Foto: </a:t>
            </a:r>
            <a:r>
              <a:rPr lang="en-GB" sz="1200" b="0" i="0" kern="1200" dirty="0">
                <a:solidFill>
                  <a:schemeClr val="tx1"/>
                </a:solidFill>
                <a:effectLst/>
                <a:latin typeface="+mn-lt"/>
                <a:ea typeface="+mn-ea"/>
                <a:cs typeface="+mn-cs"/>
              </a:rPr>
              <a:t>CC0 1.0 Universal</a:t>
            </a:r>
            <a:endParaRPr lang="en-GB" dirty="0"/>
          </a:p>
          <a:p>
            <a:endParaRPr lang="en-GB" sz="1200" kern="1200" dirty="0">
              <a:solidFill>
                <a:schemeClr val="tx1"/>
              </a:solidFill>
              <a:effectLst/>
              <a:latin typeface="+mn-lt"/>
              <a:ea typeface="+mn-ea"/>
              <a:cs typeface="+mn-cs"/>
            </a:endParaRPr>
          </a:p>
        </p:txBody>
      </p:sp>
      <p:sp>
        <p:nvSpPr>
          <p:cNvPr id="4" name="Foliennummernplatzhalter 3"/>
          <p:cNvSpPr>
            <a:spLocks noGrp="1"/>
          </p:cNvSpPr>
          <p:nvPr>
            <p:ph type="sldNum" sz="quarter" idx="5"/>
          </p:nvPr>
        </p:nvSpPr>
        <p:spPr/>
        <p:txBody>
          <a:bodyPr/>
          <a:lstStyle/>
          <a:p>
            <a:fld id="{70537B3B-9FDA-4292-9256-5361671F3E17}" type="slidenum">
              <a:rPr lang="en-GB" smtClean="0"/>
              <a:t>14</a:t>
            </a:fld>
            <a:endParaRPr lang="en-GB"/>
          </a:p>
        </p:txBody>
      </p:sp>
    </p:spTree>
    <p:extLst>
      <p:ext uri="{BB962C8B-B14F-4D97-AF65-F5344CB8AC3E}">
        <p14:creationId xmlns:p14="http://schemas.microsoft.com/office/powerpoint/2010/main" val="42255743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kern="1200" dirty="0">
                <a:solidFill>
                  <a:schemeClr val="tx1"/>
                </a:solidFill>
                <a:effectLst/>
                <a:latin typeface="+mn-lt"/>
                <a:ea typeface="+mn-ea"/>
                <a:cs typeface="+mn-cs"/>
              </a:rPr>
              <a:t>Konflikt:</a:t>
            </a:r>
            <a:r>
              <a:rPr lang="de-DE" sz="1200" kern="1200" dirty="0">
                <a:solidFill>
                  <a:schemeClr val="tx1"/>
                </a:solidFill>
                <a:effectLst/>
                <a:latin typeface="+mn-lt"/>
                <a:ea typeface="+mn-ea"/>
                <a:cs typeface="+mn-cs"/>
              </a:rPr>
              <a:t> Manche finden, dass für die Durchsetzung der Verordnung eine Meldestelle in dem Land zuständig sein sollte, in dem der Anbieter seinen Firmensitz hat. Andere entgegnen, dass der Schutz von betroffenen </a:t>
            </a:r>
            <a:r>
              <a:rPr lang="de-DE" sz="1200" kern="1200" dirty="0" err="1">
                <a:solidFill>
                  <a:schemeClr val="tx1"/>
                </a:solidFill>
                <a:effectLst/>
                <a:latin typeface="+mn-lt"/>
                <a:ea typeface="+mn-ea"/>
                <a:cs typeface="+mn-cs"/>
              </a:rPr>
              <a:t>Nutzer_innen</a:t>
            </a:r>
            <a:r>
              <a:rPr lang="de-DE" sz="1200" kern="1200" dirty="0">
                <a:solidFill>
                  <a:schemeClr val="tx1"/>
                </a:solidFill>
                <a:effectLst/>
                <a:latin typeface="+mn-lt"/>
                <a:ea typeface="+mn-ea"/>
                <a:cs typeface="+mn-cs"/>
              </a:rPr>
              <a:t> am wichtigsten ist und daher Meldestellen im Land des Nutzers oder der Nutzerin zuständig sein sollten. Wieder andere möchten eine EU-weite Meldestelle einrichten. </a:t>
            </a:r>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p:txBody>
      </p:sp>
      <p:sp>
        <p:nvSpPr>
          <p:cNvPr id="4" name="Foliennummernplatzhalter 3"/>
          <p:cNvSpPr>
            <a:spLocks noGrp="1"/>
          </p:cNvSpPr>
          <p:nvPr>
            <p:ph type="sldNum" sz="quarter" idx="5"/>
          </p:nvPr>
        </p:nvSpPr>
        <p:spPr/>
        <p:txBody>
          <a:bodyPr/>
          <a:lstStyle/>
          <a:p>
            <a:fld id="{70537B3B-9FDA-4292-9256-5361671F3E17}" type="slidenum">
              <a:rPr lang="en-GB" smtClean="0"/>
              <a:t>15</a:t>
            </a:fld>
            <a:endParaRPr lang="en-GB"/>
          </a:p>
        </p:txBody>
      </p:sp>
    </p:spTree>
    <p:extLst>
      <p:ext uri="{BB962C8B-B14F-4D97-AF65-F5344CB8AC3E}">
        <p14:creationId xmlns:p14="http://schemas.microsoft.com/office/powerpoint/2010/main" val="23706501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kern="1200" dirty="0">
                <a:solidFill>
                  <a:schemeClr val="tx1"/>
                </a:solidFill>
                <a:effectLst/>
                <a:latin typeface="+mn-lt"/>
                <a:ea typeface="+mn-ea"/>
                <a:cs typeface="+mn-cs"/>
              </a:rPr>
              <a:t>Konflikt: </a:t>
            </a:r>
            <a:r>
              <a:rPr lang="de-DE" sz="1200" kern="1200" dirty="0">
                <a:solidFill>
                  <a:schemeClr val="tx1"/>
                </a:solidFill>
                <a:effectLst/>
                <a:latin typeface="+mn-lt"/>
                <a:ea typeface="+mn-ea"/>
                <a:cs typeface="+mn-cs"/>
              </a:rPr>
              <a:t>Während einige ein striktes Zeitlimit für das Löschen von Inhalten durchsetzen wollen, haben andere Angst, dass dies Unternehmen überfordern könnte. Manche wollen auch, dass Inhalte sofort verborgen werden sollen und erst nach einer Prüfung wieder freigegeben werden, falls sie weder Fake News noch </a:t>
            </a:r>
            <a:r>
              <a:rPr lang="de-DE" sz="1200" kern="1200" dirty="0" err="1">
                <a:solidFill>
                  <a:schemeClr val="tx1"/>
                </a:solidFill>
                <a:effectLst/>
                <a:latin typeface="+mn-lt"/>
                <a:ea typeface="+mn-ea"/>
                <a:cs typeface="+mn-cs"/>
              </a:rPr>
              <a:t>Hate</a:t>
            </a:r>
            <a:r>
              <a:rPr lang="de-DE" sz="1200" kern="1200" dirty="0">
                <a:solidFill>
                  <a:schemeClr val="tx1"/>
                </a:solidFill>
                <a:effectLst/>
                <a:latin typeface="+mn-lt"/>
                <a:ea typeface="+mn-ea"/>
                <a:cs typeface="+mn-cs"/>
              </a:rPr>
              <a:t> Speech enthalten. </a:t>
            </a:r>
          </a:p>
          <a:p>
            <a:endParaRPr lang="de-DE" sz="1200" kern="1200" dirty="0">
              <a:solidFill>
                <a:schemeClr val="tx1"/>
              </a:solidFill>
              <a:effectLst/>
              <a:latin typeface="+mn-lt"/>
              <a:ea typeface="+mn-ea"/>
              <a:cs typeface="+mn-cs"/>
            </a:endParaRPr>
          </a:p>
          <a:p>
            <a:r>
              <a:rPr lang="de-DE" dirty="0"/>
              <a:t>Foto: </a:t>
            </a:r>
            <a:r>
              <a:rPr lang="de-DE" sz="1200" b="0" dirty="0">
                <a:solidFill>
                  <a:schemeClr val="bg1"/>
                </a:solidFill>
              </a:rPr>
              <a:t>Jeremy Seitz, CC BY 2.0, https://tinyurl.com/u8tysvf</a:t>
            </a:r>
          </a:p>
          <a:p>
            <a:endParaRPr lang="en-GB" sz="1200" kern="1200" dirty="0">
              <a:solidFill>
                <a:schemeClr val="tx1"/>
              </a:solidFill>
              <a:effectLst/>
              <a:latin typeface="+mn-lt"/>
              <a:ea typeface="+mn-ea"/>
              <a:cs typeface="+mn-cs"/>
            </a:endParaRPr>
          </a:p>
        </p:txBody>
      </p:sp>
      <p:sp>
        <p:nvSpPr>
          <p:cNvPr id="4" name="Foliennummernplatzhalter 3"/>
          <p:cNvSpPr>
            <a:spLocks noGrp="1"/>
          </p:cNvSpPr>
          <p:nvPr>
            <p:ph type="sldNum" sz="quarter" idx="5"/>
          </p:nvPr>
        </p:nvSpPr>
        <p:spPr/>
        <p:txBody>
          <a:bodyPr/>
          <a:lstStyle/>
          <a:p>
            <a:fld id="{70537B3B-9FDA-4292-9256-5361671F3E17}" type="slidenum">
              <a:rPr lang="en-GB" smtClean="0"/>
              <a:t>16</a:t>
            </a:fld>
            <a:endParaRPr lang="en-GB"/>
          </a:p>
        </p:txBody>
      </p:sp>
    </p:spTree>
    <p:extLst>
      <p:ext uri="{BB962C8B-B14F-4D97-AF65-F5344CB8AC3E}">
        <p14:creationId xmlns:p14="http://schemas.microsoft.com/office/powerpoint/2010/main" val="8060252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Wir empfehlen, die Rollen zuzulosen. Gerne kann im Vorfeld gefragt werden, wer die Rolle des Generalsekretariats übernimmt.</a:t>
            </a:r>
          </a:p>
          <a:p>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Foto: </a:t>
            </a:r>
            <a:r>
              <a:rPr lang="en-GB" sz="1200" b="0" i="0" kern="1200" dirty="0">
                <a:solidFill>
                  <a:schemeClr val="tx1"/>
                </a:solidFill>
                <a:effectLst/>
                <a:latin typeface="+mn-lt"/>
                <a:ea typeface="+mn-ea"/>
                <a:cs typeface="+mn-cs"/>
              </a:rPr>
              <a:t>CC0 1.0 Universal</a:t>
            </a:r>
            <a:endParaRPr lang="en-GB" dirty="0"/>
          </a:p>
          <a:p>
            <a:r>
              <a:rPr lang="de-DE" dirty="0"/>
              <a:t> </a:t>
            </a:r>
            <a:endParaRPr lang="en-GB" dirty="0"/>
          </a:p>
        </p:txBody>
      </p:sp>
      <p:sp>
        <p:nvSpPr>
          <p:cNvPr id="4" name="Foliennummernplatzhalter 3"/>
          <p:cNvSpPr>
            <a:spLocks noGrp="1"/>
          </p:cNvSpPr>
          <p:nvPr>
            <p:ph type="sldNum" sz="quarter" idx="5"/>
          </p:nvPr>
        </p:nvSpPr>
        <p:spPr/>
        <p:txBody>
          <a:bodyPr/>
          <a:lstStyle/>
          <a:p>
            <a:fld id="{70537B3B-9FDA-4292-9256-5361671F3E17}" type="slidenum">
              <a:rPr lang="en-GB" smtClean="0"/>
              <a:t>17</a:t>
            </a:fld>
            <a:endParaRPr lang="en-GB"/>
          </a:p>
        </p:txBody>
      </p:sp>
    </p:spTree>
    <p:extLst>
      <p:ext uri="{BB962C8B-B14F-4D97-AF65-F5344CB8AC3E}">
        <p14:creationId xmlns:p14="http://schemas.microsoft.com/office/powerpoint/2010/main" val="8494737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Hinweis: Tragen Sie in der GRÜN markierten Spalte die in Ihrem Fall passende Anfangszeit für die jeweilige Phase ein. </a:t>
            </a:r>
            <a:endParaRPr lang="en-GB" sz="1200" kern="1200" dirty="0">
              <a:solidFill>
                <a:schemeClr val="tx1"/>
              </a:solidFill>
              <a:effectLst/>
              <a:latin typeface="+mn-lt"/>
              <a:ea typeface="+mn-ea"/>
              <a:cs typeface="+mn-cs"/>
            </a:endParaRPr>
          </a:p>
        </p:txBody>
      </p:sp>
      <p:sp>
        <p:nvSpPr>
          <p:cNvPr id="4" name="Foliennummernplatzhalter 3"/>
          <p:cNvSpPr>
            <a:spLocks noGrp="1"/>
          </p:cNvSpPr>
          <p:nvPr>
            <p:ph type="sldNum" sz="quarter" idx="5"/>
          </p:nvPr>
        </p:nvSpPr>
        <p:spPr/>
        <p:txBody>
          <a:bodyPr/>
          <a:lstStyle/>
          <a:p>
            <a:fld id="{70537B3B-9FDA-4292-9256-5361671F3E17}" type="slidenum">
              <a:rPr lang="en-GB" smtClean="0"/>
              <a:t>18</a:t>
            </a:fld>
            <a:endParaRPr lang="en-GB"/>
          </a:p>
        </p:txBody>
      </p:sp>
    </p:spTree>
    <p:extLst>
      <p:ext uri="{BB962C8B-B14F-4D97-AF65-F5344CB8AC3E}">
        <p14:creationId xmlns:p14="http://schemas.microsoft.com/office/powerpoint/2010/main" val="39275797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Foliennummernplatzhalter 3"/>
          <p:cNvSpPr>
            <a:spLocks noGrp="1"/>
          </p:cNvSpPr>
          <p:nvPr>
            <p:ph type="sldNum" sz="quarter" idx="5"/>
          </p:nvPr>
        </p:nvSpPr>
        <p:spPr/>
        <p:txBody>
          <a:bodyPr/>
          <a:lstStyle/>
          <a:p>
            <a:fld id="{70537B3B-9FDA-4292-9256-5361671F3E17}" type="slidenum">
              <a:rPr lang="en-GB" smtClean="0"/>
              <a:t>19</a:t>
            </a:fld>
            <a:endParaRPr lang="en-GB"/>
          </a:p>
        </p:txBody>
      </p:sp>
    </p:spTree>
    <p:extLst>
      <p:ext uri="{BB962C8B-B14F-4D97-AF65-F5344CB8AC3E}">
        <p14:creationId xmlns:p14="http://schemas.microsoft.com/office/powerpoint/2010/main" val="28181539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Das Ordentliche Gesetzgebungsverfahren im Überblick. </a:t>
            </a:r>
            <a:endParaRPr lang="en-GB" sz="1200" kern="1200" dirty="0">
              <a:solidFill>
                <a:schemeClr val="tx1"/>
              </a:solidFill>
              <a:effectLst/>
              <a:latin typeface="+mn-lt"/>
              <a:ea typeface="+mn-ea"/>
              <a:cs typeface="+mn-cs"/>
            </a:endParaRPr>
          </a:p>
        </p:txBody>
      </p:sp>
      <p:sp>
        <p:nvSpPr>
          <p:cNvPr id="4" name="Foliennummernplatzhalter 3"/>
          <p:cNvSpPr>
            <a:spLocks noGrp="1"/>
          </p:cNvSpPr>
          <p:nvPr>
            <p:ph type="sldNum" sz="quarter" idx="5"/>
          </p:nvPr>
        </p:nvSpPr>
        <p:spPr/>
        <p:txBody>
          <a:bodyPr/>
          <a:lstStyle/>
          <a:p>
            <a:fld id="{70537B3B-9FDA-4292-9256-5361671F3E17}" type="slidenum">
              <a:rPr lang="en-GB" smtClean="0"/>
              <a:t>20</a:t>
            </a:fld>
            <a:endParaRPr lang="en-GB"/>
          </a:p>
        </p:txBody>
      </p:sp>
    </p:spTree>
    <p:extLst>
      <p:ext uri="{BB962C8B-B14F-4D97-AF65-F5344CB8AC3E}">
        <p14:creationId xmlns:p14="http://schemas.microsoft.com/office/powerpoint/2010/main" val="1376758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Szenario = Eine vereinfachte Simulation der Wirklichkeit  (Fake </a:t>
            </a:r>
            <a:r>
              <a:rPr lang="de-DE" sz="1200" kern="1200" dirty="0">
                <a:solidFill>
                  <a:schemeClr val="tx1"/>
                </a:solidFill>
                <a:effectLst/>
                <a:latin typeface="+mn-lt"/>
                <a:ea typeface="+mn-ea"/>
                <a:cs typeface="+mn-cs"/>
              </a:rPr>
              <a:t>News= Falschmeldungen, die absichtlich veröffentlicht und verbreitet werden; </a:t>
            </a:r>
            <a:r>
              <a:rPr lang="de-DE" sz="1200" kern="1200" dirty="0" err="1">
                <a:solidFill>
                  <a:schemeClr val="tx1"/>
                </a:solidFill>
                <a:effectLst/>
                <a:latin typeface="+mn-lt"/>
                <a:ea typeface="+mn-ea"/>
                <a:cs typeface="+mn-cs"/>
              </a:rPr>
              <a:t>Hate</a:t>
            </a:r>
            <a:r>
              <a:rPr lang="de-DE" sz="1200" kern="1200" dirty="0">
                <a:solidFill>
                  <a:schemeClr val="tx1"/>
                </a:solidFill>
                <a:effectLst/>
                <a:latin typeface="+mn-lt"/>
                <a:ea typeface="+mn-ea"/>
                <a:cs typeface="+mn-cs"/>
              </a:rPr>
              <a:t> Speech= Herabsetzende, beleidigende und verletzende Äußerungen gegen bestimmte Personen oder Gruppen)</a:t>
            </a:r>
            <a:endParaRPr lang="de-DE" dirty="0"/>
          </a:p>
          <a:p>
            <a:r>
              <a:rPr lang="de-DE" dirty="0"/>
              <a:t>Rollen = müssen glaubhaft vertreten werden, auch wenn sie nicht der eigenen Meinung entsprechen. Dabei ist auf eine angemessene Sprache zu achten, z. B. „Frau Ministerin“ anstatt „</a:t>
            </a:r>
            <a:r>
              <a:rPr lang="de-DE" dirty="0" err="1"/>
              <a:t>Ey</a:t>
            </a:r>
            <a:r>
              <a:rPr lang="de-DE" dirty="0"/>
              <a:t>, Eva“. </a:t>
            </a:r>
          </a:p>
          <a:p>
            <a:r>
              <a:rPr lang="de-DE" dirty="0"/>
              <a:t>Regeln = Sind durch das Spiel vorgegeben und werden von der Spielleitung durchgesetzt.</a:t>
            </a:r>
          </a:p>
          <a:p>
            <a:endParaRPr lang="de-DE" dirty="0"/>
          </a:p>
          <a:p>
            <a:r>
              <a:rPr lang="de-DE" dirty="0"/>
              <a:t>Anmerkung: Die hellblaue Schrift bezieht sich immer auf das vorliegende Spiel.</a:t>
            </a:r>
            <a:endParaRPr lang="en-GB" dirty="0"/>
          </a:p>
        </p:txBody>
      </p:sp>
      <p:sp>
        <p:nvSpPr>
          <p:cNvPr id="4" name="Foliennummernplatzhalt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0537B3B-9FDA-4292-9256-5361671F3E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048796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Foliennummernplatzhalter 3"/>
          <p:cNvSpPr>
            <a:spLocks noGrp="1"/>
          </p:cNvSpPr>
          <p:nvPr>
            <p:ph type="sldNum" sz="quarter" idx="5"/>
          </p:nvPr>
        </p:nvSpPr>
        <p:spPr/>
        <p:txBody>
          <a:bodyPr/>
          <a:lstStyle/>
          <a:p>
            <a:fld id="{70537B3B-9FDA-4292-9256-5361671F3E17}" type="slidenum">
              <a:rPr lang="en-GB" smtClean="0"/>
              <a:t>21</a:t>
            </a:fld>
            <a:endParaRPr lang="en-GB"/>
          </a:p>
        </p:txBody>
      </p:sp>
    </p:spTree>
    <p:extLst>
      <p:ext uri="{BB962C8B-B14F-4D97-AF65-F5344CB8AC3E}">
        <p14:creationId xmlns:p14="http://schemas.microsoft.com/office/powerpoint/2010/main" val="3554732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Szenario = Eine vereinfachte Simulation der Wirklichkeit  (Fake </a:t>
            </a:r>
            <a:r>
              <a:rPr lang="de-DE" sz="1200" kern="1200" dirty="0">
                <a:solidFill>
                  <a:schemeClr val="tx1"/>
                </a:solidFill>
                <a:effectLst/>
                <a:latin typeface="+mn-lt"/>
                <a:ea typeface="+mn-ea"/>
                <a:cs typeface="+mn-cs"/>
              </a:rPr>
              <a:t>News= Falschmeldungen, die absichtlich veröffentlicht und verbreitet werden; </a:t>
            </a:r>
            <a:r>
              <a:rPr lang="de-DE" sz="1200" kern="1200" dirty="0" err="1">
                <a:solidFill>
                  <a:schemeClr val="tx1"/>
                </a:solidFill>
                <a:effectLst/>
                <a:latin typeface="+mn-lt"/>
                <a:ea typeface="+mn-ea"/>
                <a:cs typeface="+mn-cs"/>
              </a:rPr>
              <a:t>Hate</a:t>
            </a:r>
            <a:r>
              <a:rPr lang="de-DE" sz="1200" kern="1200" dirty="0">
                <a:solidFill>
                  <a:schemeClr val="tx1"/>
                </a:solidFill>
                <a:effectLst/>
                <a:latin typeface="+mn-lt"/>
                <a:ea typeface="+mn-ea"/>
                <a:cs typeface="+mn-cs"/>
              </a:rPr>
              <a:t> Speech= Herabsetzende, beleidigende und verletzende Äußerungen gegen bestimmte Personen oder Gruppen)</a:t>
            </a:r>
            <a:endParaRPr lang="de-DE" dirty="0"/>
          </a:p>
          <a:p>
            <a:r>
              <a:rPr lang="de-DE" dirty="0"/>
              <a:t>Rollen = müssen glaubhaft vertreten werden, auch wenn sie nicht der eigenen Meinung entsprechen. Dabei ist auf eine angemessene Sprache zu achten, z. B. „Frau Ministerin“ anstatt „</a:t>
            </a:r>
            <a:r>
              <a:rPr lang="de-DE" dirty="0" err="1"/>
              <a:t>Ey</a:t>
            </a:r>
            <a:r>
              <a:rPr lang="de-DE" dirty="0"/>
              <a:t>, Eva“. </a:t>
            </a:r>
          </a:p>
          <a:p>
            <a:r>
              <a:rPr lang="de-DE" dirty="0"/>
              <a:t>Regeln = Sind durch das Spiel vorgegeben und werden von der Spielleitung durchgesetzt.</a:t>
            </a:r>
          </a:p>
          <a:p>
            <a:endParaRPr lang="de-DE" dirty="0"/>
          </a:p>
          <a:p>
            <a:r>
              <a:rPr lang="de-DE" dirty="0"/>
              <a:t>Anmerkung: Die hellblaue Schrift bezieht sich immer auf das vorliegende Spiel.</a:t>
            </a:r>
            <a:endParaRPr lang="en-GB" dirty="0"/>
          </a:p>
        </p:txBody>
      </p:sp>
      <p:sp>
        <p:nvSpPr>
          <p:cNvPr id="4" name="Foliennummernplatzhalter 3"/>
          <p:cNvSpPr>
            <a:spLocks noGrp="1"/>
          </p:cNvSpPr>
          <p:nvPr>
            <p:ph type="sldNum" sz="quarter" idx="5"/>
          </p:nvPr>
        </p:nvSpPr>
        <p:spPr/>
        <p:txBody>
          <a:bodyPr/>
          <a:lstStyle/>
          <a:p>
            <a:fld id="{70537B3B-9FDA-4292-9256-5361671F3E17}" type="slidenum">
              <a:rPr lang="en-GB" smtClean="0"/>
              <a:t>3</a:t>
            </a:fld>
            <a:endParaRPr lang="en-GB"/>
          </a:p>
        </p:txBody>
      </p:sp>
    </p:spTree>
    <p:extLst>
      <p:ext uri="{BB962C8B-B14F-4D97-AF65-F5344CB8AC3E}">
        <p14:creationId xmlns:p14="http://schemas.microsoft.com/office/powerpoint/2010/main" val="13048796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83% aller jungen Menschen (16-24 Jahre alt) in der EU nutzen soziale Netzwerke. Insgesamt nutzen 65% der Bevölkerung (16-74) soziale Netzwerke. </a:t>
            </a:r>
          </a:p>
          <a:p>
            <a:r>
              <a:rPr lang="de-DE" dirty="0"/>
              <a:t>Mehr als 80% aller jungen EU-</a:t>
            </a:r>
            <a:r>
              <a:rPr lang="de-DE" dirty="0" err="1"/>
              <a:t>Bürger_innen</a:t>
            </a:r>
            <a:r>
              <a:rPr lang="de-DE" dirty="0"/>
              <a:t> (16-24) sehen sich Video Videos und Filme online an und hören über das Internet Musik.  </a:t>
            </a:r>
          </a:p>
          <a:p>
            <a:r>
              <a:rPr lang="de-DE" dirty="0"/>
              <a:t>89% aller EU-</a:t>
            </a:r>
            <a:r>
              <a:rPr lang="de-DE" dirty="0" err="1"/>
              <a:t>Bürger_innen</a:t>
            </a:r>
            <a:r>
              <a:rPr lang="de-DE" dirty="0"/>
              <a:t> sind der Meinung, dass Online-Plattformen mehr gegen Falschinformationen tun sollten. </a:t>
            </a:r>
          </a:p>
          <a:p>
            <a:r>
              <a:rPr lang="en-GB" sz="1800" dirty="0">
                <a:effectLst/>
                <a:latin typeface="Segoe UI" panose="020B0502040204020203" pitchFamily="34" charset="0"/>
                <a:hlinkClick r:id="rId3"/>
              </a:rPr>
              <a:t>https://ec.europa.eu/eurostat/web/products-eurostat-news/w/ddn-20230714-1</a:t>
            </a:r>
            <a:br>
              <a:rPr lang="en-GB" sz="1800" dirty="0">
                <a:solidFill>
                  <a:srgbClr val="014C91"/>
                </a:solidFill>
                <a:effectLst/>
                <a:latin typeface="Segoe UI" panose="020B0502040204020203" pitchFamily="34" charset="0"/>
              </a:rPr>
            </a:br>
            <a:endParaRPr lang="en-GB" sz="1800" dirty="0">
              <a:effectLst/>
              <a:latin typeface="Arial" panose="020B0604020202020204" pitchFamily="34" charset="0"/>
            </a:endParaRPr>
          </a:p>
          <a:p>
            <a:r>
              <a:rPr lang="en-GB" sz="1800" dirty="0">
                <a:solidFill>
                  <a:srgbClr val="014C91"/>
                </a:solidFill>
                <a:effectLst/>
                <a:latin typeface="Segoe UI" panose="020B0502040204020203" pitchFamily="34" charset="0"/>
                <a:hlinkClick r:id="rId4"/>
              </a:rPr>
              <a:t>https://www.bertelsmann-stiftung.de/en/topics/latest-news/2023/august/europeans-want-decisive-action-against-disinformation-on-the-internet#link-tab-236004-11</a:t>
            </a:r>
            <a:endParaRPr lang="en-GB" sz="1800" dirty="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p:txBody>
      </p:sp>
      <p:sp>
        <p:nvSpPr>
          <p:cNvPr id="4" name="Foliennummernplatzhalter 3"/>
          <p:cNvSpPr>
            <a:spLocks noGrp="1"/>
          </p:cNvSpPr>
          <p:nvPr>
            <p:ph type="sldNum" sz="quarter" idx="5"/>
          </p:nvPr>
        </p:nvSpPr>
        <p:spPr/>
        <p:txBody>
          <a:bodyPr/>
          <a:lstStyle/>
          <a:p>
            <a:fld id="{70537B3B-9FDA-4292-9256-5361671F3E17}" type="slidenum">
              <a:rPr lang="en-GB" smtClean="0"/>
              <a:t>4</a:t>
            </a:fld>
            <a:endParaRPr lang="en-GB"/>
          </a:p>
        </p:txBody>
      </p:sp>
    </p:spTree>
    <p:extLst>
      <p:ext uri="{BB962C8B-B14F-4D97-AF65-F5344CB8AC3E}">
        <p14:creationId xmlns:p14="http://schemas.microsoft.com/office/powerpoint/2010/main" val="3687745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Brainstorming, woran denken die </a:t>
            </a:r>
            <a:r>
              <a:rPr lang="de-DE" dirty="0" err="1"/>
              <a:t>SuS</a:t>
            </a:r>
            <a:r>
              <a:rPr lang="de-DE" dirty="0"/>
              <a:t> ; dann Auflösung, ggf. Nennung von Beispielen</a:t>
            </a:r>
          </a:p>
          <a:p>
            <a:r>
              <a:rPr lang="de-DE" dirty="0"/>
              <a:t>Auch bekannt als: Desinformation oder Falschmeldungen</a:t>
            </a:r>
          </a:p>
        </p:txBody>
      </p:sp>
      <p:sp>
        <p:nvSpPr>
          <p:cNvPr id="4" name="Foliennummernplatzhalter 3"/>
          <p:cNvSpPr>
            <a:spLocks noGrp="1"/>
          </p:cNvSpPr>
          <p:nvPr>
            <p:ph type="sldNum" sz="quarter" idx="5"/>
          </p:nvPr>
        </p:nvSpPr>
        <p:spPr/>
        <p:txBody>
          <a:bodyPr/>
          <a:lstStyle/>
          <a:p>
            <a:fld id="{E9FE3EAC-1EBE-46BB-9E93-9AA5BA52CBE6}" type="slidenum">
              <a:rPr lang="de-DE" smtClean="0"/>
              <a:pPr/>
              <a:t>5</a:t>
            </a:fld>
            <a:endParaRPr lang="de-DE"/>
          </a:p>
        </p:txBody>
      </p:sp>
    </p:spTree>
    <p:extLst>
      <p:ext uri="{BB962C8B-B14F-4D97-AF65-F5344CB8AC3E}">
        <p14:creationId xmlns:p14="http://schemas.microsoft.com/office/powerpoint/2010/main" val="27880202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Brainstorming, woran denken die </a:t>
            </a:r>
            <a:r>
              <a:rPr lang="de-DE" dirty="0" err="1"/>
              <a:t>SuS</a:t>
            </a:r>
            <a:r>
              <a:rPr lang="de-DE" dirty="0"/>
              <a:t> ; dann Auflösung</a:t>
            </a:r>
          </a:p>
        </p:txBody>
      </p:sp>
      <p:sp>
        <p:nvSpPr>
          <p:cNvPr id="4" name="Foliennummernplatzhalter 3"/>
          <p:cNvSpPr>
            <a:spLocks noGrp="1"/>
          </p:cNvSpPr>
          <p:nvPr>
            <p:ph type="sldNum" sz="quarter" idx="5"/>
          </p:nvPr>
        </p:nvSpPr>
        <p:spPr/>
        <p:txBody>
          <a:bodyPr/>
          <a:lstStyle/>
          <a:p>
            <a:fld id="{E9FE3EAC-1EBE-46BB-9E93-9AA5BA52CBE6}" type="slidenum">
              <a:rPr lang="de-DE" smtClean="0"/>
              <a:pPr/>
              <a:t>6</a:t>
            </a:fld>
            <a:endParaRPr lang="de-DE"/>
          </a:p>
        </p:txBody>
      </p:sp>
    </p:spTree>
    <p:extLst>
      <p:ext uri="{BB962C8B-B14F-4D97-AF65-F5344CB8AC3E}">
        <p14:creationId xmlns:p14="http://schemas.microsoft.com/office/powerpoint/2010/main" val="102071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70537B3B-9FDA-4292-9256-5361671F3E17}" type="slidenum">
              <a:rPr lang="en-GB" smtClean="0"/>
              <a:t>8</a:t>
            </a:fld>
            <a:endParaRPr lang="en-GB"/>
          </a:p>
        </p:txBody>
      </p:sp>
    </p:spTree>
    <p:extLst>
      <p:ext uri="{BB962C8B-B14F-4D97-AF65-F5344CB8AC3E}">
        <p14:creationId xmlns:p14="http://schemas.microsoft.com/office/powerpoint/2010/main" val="41429907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Planspiel setzt an dieser Stelle an. Der Vorschlag der Kommission liegt vor, der Rat der EU trifft sich schon mal, um informell seine Position zu dem Vorschlag zu bestimmen Damit wird noch kein Gesetz verabschiedet: </a:t>
            </a:r>
          </a:p>
          <a:p>
            <a:pPr marL="171450" indent="-171450">
              <a:buFont typeface="Arial" panose="020B0604020202020204" pitchFamily="34" charset="0"/>
              <a:buChar char="•"/>
            </a:pPr>
            <a:r>
              <a:rPr lang="de-DE" dirty="0"/>
              <a:t>Laut EU-Vertrag: Im ordentlichen Gesetzgebungsverfahren muss zuerst das Europäische Parlament entscheiden, ob es den Vorschlag der Kommission ohne Änderungen annimmt oder verändert. Erst dann wird das Gesetz zu offiziellen Verhandlungen an den Rat weitergegeben. </a:t>
            </a:r>
          </a:p>
          <a:p>
            <a:pPr marL="171450" indent="-171450">
              <a:buFont typeface="Arial" panose="020B0604020202020204" pitchFamily="34" charset="0"/>
              <a:buChar char="•"/>
            </a:pPr>
            <a:r>
              <a:rPr lang="de-DE" dirty="0"/>
              <a:t>In der Praxis beraten Parlament und Rat gleichzeitig über den Kommissionsvorschlag und versuchen dann, sich informell im sog. Trilog zu einigen. Anschließend stimmen das Parlament und der Rat der EU über den gefundenen Kompromiss ab. </a:t>
            </a:r>
            <a:endParaRPr lang="en-GB" dirty="0"/>
          </a:p>
        </p:txBody>
      </p:sp>
      <p:sp>
        <p:nvSpPr>
          <p:cNvPr id="4" name="Foliennummernplatzhalter 3"/>
          <p:cNvSpPr>
            <a:spLocks noGrp="1"/>
          </p:cNvSpPr>
          <p:nvPr>
            <p:ph type="sldNum" sz="quarter" idx="5"/>
          </p:nvPr>
        </p:nvSpPr>
        <p:spPr/>
        <p:txBody>
          <a:bodyPr/>
          <a:lstStyle/>
          <a:p>
            <a:fld id="{70537B3B-9FDA-4292-9256-5361671F3E17}" type="slidenum">
              <a:rPr lang="en-GB" smtClean="0"/>
              <a:t>9</a:t>
            </a:fld>
            <a:endParaRPr lang="en-GB"/>
          </a:p>
        </p:txBody>
      </p:sp>
    </p:spTree>
    <p:extLst>
      <p:ext uri="{BB962C8B-B14F-4D97-AF65-F5344CB8AC3E}">
        <p14:creationId xmlns:p14="http://schemas.microsoft.com/office/powerpoint/2010/main" val="18888290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sind die Länder, die im Planspiel mitmachen. Jedes Land ist mit einer Ministerin oder einem Minister im Rat der EU vertreten. Je nachdem, worum es geht, treffen sich unterschiedliche Minister*innen. Da es in diesem Fall um digitale Wirtschaft geht, treffen sich die Wirtschafts- und </a:t>
            </a:r>
            <a:r>
              <a:rPr lang="de-DE" dirty="0" err="1"/>
              <a:t>Digitalminister_innen</a:t>
            </a:r>
            <a:r>
              <a:rPr lang="de-DE" dirty="0"/>
              <a:t> mit </a:t>
            </a:r>
            <a:r>
              <a:rPr lang="de-DE" dirty="0" err="1"/>
              <a:t>Staatssekretär_innen</a:t>
            </a:r>
            <a:r>
              <a:rPr lang="de-DE" dirty="0"/>
              <a:t> und Ständigen </a:t>
            </a:r>
            <a:r>
              <a:rPr lang="de-DE" dirty="0" err="1"/>
              <a:t>Vertreter_innen</a:t>
            </a:r>
            <a:r>
              <a:rPr lang="de-DE" dirty="0"/>
              <a:t> (je nach TN-Zahl).</a:t>
            </a:r>
          </a:p>
          <a:p>
            <a:r>
              <a:rPr lang="de-DE" dirty="0"/>
              <a:t>1 bis 2 Rollen sind dem Generalsekretariat zugeordnet. Das Generalsekretariat unterstützt das Land, das aktuell den Ratsvorsitz inne hat. </a:t>
            </a:r>
          </a:p>
        </p:txBody>
      </p:sp>
      <p:sp>
        <p:nvSpPr>
          <p:cNvPr id="4" name="Foliennummernplatzhalter 3"/>
          <p:cNvSpPr>
            <a:spLocks noGrp="1"/>
          </p:cNvSpPr>
          <p:nvPr>
            <p:ph type="sldNum" sz="quarter" idx="5"/>
          </p:nvPr>
        </p:nvSpPr>
        <p:spPr/>
        <p:txBody>
          <a:bodyPr/>
          <a:lstStyle/>
          <a:p>
            <a:fld id="{70537B3B-9FDA-4292-9256-5361671F3E17}" type="slidenum">
              <a:rPr lang="en-GB" smtClean="0"/>
              <a:t>10</a:t>
            </a:fld>
            <a:endParaRPr lang="en-GB"/>
          </a:p>
        </p:txBody>
      </p:sp>
    </p:spTree>
    <p:extLst>
      <p:ext uri="{BB962C8B-B14F-4D97-AF65-F5344CB8AC3E}">
        <p14:creationId xmlns:p14="http://schemas.microsoft.com/office/powerpoint/2010/main" val="9129979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E8B3422F-3418-4A80-A8B8-4AC29DA14F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97308" y="3210069"/>
            <a:ext cx="3091070" cy="707594"/>
          </a:xfrm>
          <a:prstGeom prst="rect">
            <a:avLst/>
          </a:prstGeom>
        </p:spPr>
      </p:pic>
      <p:pic>
        <p:nvPicPr>
          <p:cNvPr id="8" name="Grafik 7">
            <a:extLst>
              <a:ext uri="{FF2B5EF4-FFF2-40B4-BE49-F238E27FC236}">
                <a16:creationId xmlns:a16="http://schemas.microsoft.com/office/drawing/2014/main" id="{0A8B533E-4ED6-46D6-A4DA-864E9F3151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976004" y="-424207"/>
            <a:ext cx="6462168" cy="3360327"/>
          </a:xfrm>
          <a:prstGeom prst="rect">
            <a:avLst/>
          </a:prstGeom>
        </p:spPr>
      </p:pic>
      <p:sp>
        <p:nvSpPr>
          <p:cNvPr id="4" name="Textfeld 3">
            <a:extLst>
              <a:ext uri="{FF2B5EF4-FFF2-40B4-BE49-F238E27FC236}">
                <a16:creationId xmlns:a16="http://schemas.microsoft.com/office/drawing/2014/main" id="{34C8EDA8-0824-40AF-86D8-6D2C02FB8A10}"/>
              </a:ext>
            </a:extLst>
          </p:cNvPr>
          <p:cNvSpPr txBox="1"/>
          <p:nvPr userDrawn="1"/>
        </p:nvSpPr>
        <p:spPr>
          <a:xfrm>
            <a:off x="6897308" y="3995688"/>
            <a:ext cx="1703227" cy="338554"/>
          </a:xfrm>
          <a:prstGeom prst="rect">
            <a:avLst/>
          </a:prstGeom>
          <a:noFill/>
        </p:spPr>
        <p:txBody>
          <a:bodyPr wrap="square" rtlCol="0">
            <a:spAutoFit/>
          </a:bodyPr>
          <a:lstStyle/>
          <a:p>
            <a:pPr algn="l"/>
            <a:r>
              <a:rPr lang="de-DE" sz="1600" dirty="0"/>
              <a:t>gefördert von </a:t>
            </a:r>
            <a:endParaRPr lang="en-GB" sz="1600" dirty="0"/>
          </a:p>
        </p:txBody>
      </p:sp>
      <p:sp>
        <p:nvSpPr>
          <p:cNvPr id="7" name="Textfeld 6">
            <a:extLst>
              <a:ext uri="{FF2B5EF4-FFF2-40B4-BE49-F238E27FC236}">
                <a16:creationId xmlns:a16="http://schemas.microsoft.com/office/drawing/2014/main" id="{15B182DF-CC00-46E2-8E1C-AF60B794C06B}"/>
              </a:ext>
            </a:extLst>
          </p:cNvPr>
          <p:cNvSpPr txBox="1"/>
          <p:nvPr userDrawn="1"/>
        </p:nvSpPr>
        <p:spPr>
          <a:xfrm>
            <a:off x="6787073" y="3154902"/>
            <a:ext cx="1703227" cy="338554"/>
          </a:xfrm>
          <a:prstGeom prst="rect">
            <a:avLst/>
          </a:prstGeom>
          <a:noFill/>
        </p:spPr>
        <p:txBody>
          <a:bodyPr wrap="square" rtlCol="0">
            <a:spAutoFit/>
          </a:bodyPr>
          <a:lstStyle/>
          <a:p>
            <a:pPr algn="r"/>
            <a:r>
              <a:rPr lang="de-DE" sz="1600" dirty="0"/>
              <a:t>Ein Projekt von </a:t>
            </a:r>
            <a:endParaRPr lang="en-GB" sz="1600" dirty="0"/>
          </a:p>
        </p:txBody>
      </p:sp>
      <p:sp>
        <p:nvSpPr>
          <p:cNvPr id="11" name="Textplatzhalter 5">
            <a:extLst>
              <a:ext uri="{FF2B5EF4-FFF2-40B4-BE49-F238E27FC236}">
                <a16:creationId xmlns:a16="http://schemas.microsoft.com/office/drawing/2014/main" id="{1270EED3-CA86-4707-88BD-56DD38A1EFC6}"/>
              </a:ext>
            </a:extLst>
          </p:cNvPr>
          <p:cNvSpPr>
            <a:spLocks noGrp="1"/>
          </p:cNvSpPr>
          <p:nvPr>
            <p:ph type="body" sz="quarter" idx="10"/>
          </p:nvPr>
        </p:nvSpPr>
        <p:spPr>
          <a:xfrm>
            <a:off x="586598" y="3220804"/>
            <a:ext cx="5509402" cy="655637"/>
          </a:xfrm>
        </p:spPr>
        <p:txBody>
          <a:bodyPr>
            <a:noAutofit/>
          </a:bodyPr>
          <a:lstStyle>
            <a:lvl1pPr marL="0" indent="0">
              <a:buNone/>
              <a:defRPr sz="3200">
                <a:solidFill>
                  <a:schemeClr val="accent3"/>
                </a:solidFill>
                <a:latin typeface="Arial" panose="020B0604020202020204" pitchFamily="34" charset="0"/>
                <a:cs typeface="Arial" panose="020B0604020202020204" pitchFamily="34" charset="0"/>
              </a:defRPr>
            </a:lvl1pPr>
            <a:lvl2pPr>
              <a:defRPr sz="2400">
                <a:solidFill>
                  <a:schemeClr val="accent3"/>
                </a:solidFill>
                <a:latin typeface="Arial" panose="020B0604020202020204" pitchFamily="34" charset="0"/>
                <a:cs typeface="Arial" panose="020B0604020202020204" pitchFamily="34" charset="0"/>
              </a:defRPr>
            </a:lvl2pPr>
            <a:lvl3pPr>
              <a:defRPr sz="2400">
                <a:solidFill>
                  <a:schemeClr val="accent3"/>
                </a:solidFill>
                <a:latin typeface="Arial" panose="020B0604020202020204" pitchFamily="34" charset="0"/>
                <a:cs typeface="Arial" panose="020B0604020202020204" pitchFamily="34" charset="0"/>
              </a:defRPr>
            </a:lvl3pPr>
            <a:lvl4pPr>
              <a:defRPr sz="2400">
                <a:solidFill>
                  <a:schemeClr val="accent3"/>
                </a:solidFill>
                <a:latin typeface="Arial" panose="020B0604020202020204" pitchFamily="34" charset="0"/>
                <a:cs typeface="Arial" panose="020B0604020202020204" pitchFamily="34" charset="0"/>
              </a:defRPr>
            </a:lvl4pPr>
            <a:lvl5pPr>
              <a:defRPr sz="2400">
                <a:solidFill>
                  <a:schemeClr val="accent3"/>
                </a:solidFill>
                <a:latin typeface="Arial" panose="020B0604020202020204" pitchFamily="34" charset="0"/>
                <a:cs typeface="Arial" panose="020B0604020202020204" pitchFamily="34" charset="0"/>
              </a:defRPr>
            </a:lvl5pPr>
          </a:lstStyle>
          <a:p>
            <a:pPr lvl="0"/>
            <a:endParaRPr lang="de-DE" dirty="0"/>
          </a:p>
        </p:txBody>
      </p:sp>
      <p:sp>
        <p:nvSpPr>
          <p:cNvPr id="12" name="Textplatzhalter 5">
            <a:extLst>
              <a:ext uri="{FF2B5EF4-FFF2-40B4-BE49-F238E27FC236}">
                <a16:creationId xmlns:a16="http://schemas.microsoft.com/office/drawing/2014/main" id="{82349928-B68F-4DF9-A1F2-1098FF045001}"/>
              </a:ext>
            </a:extLst>
          </p:cNvPr>
          <p:cNvSpPr>
            <a:spLocks noGrp="1"/>
          </p:cNvSpPr>
          <p:nvPr>
            <p:ph type="body" sz="quarter" idx="11"/>
          </p:nvPr>
        </p:nvSpPr>
        <p:spPr>
          <a:xfrm>
            <a:off x="586598" y="3888578"/>
            <a:ext cx="5509402" cy="655637"/>
          </a:xfrm>
        </p:spPr>
        <p:txBody>
          <a:bodyPr>
            <a:noAutofit/>
          </a:bodyPr>
          <a:lstStyle>
            <a:lvl1pPr marL="0" indent="0">
              <a:buNone/>
              <a:defRPr sz="2200">
                <a:solidFill>
                  <a:schemeClr val="accent3"/>
                </a:solidFill>
                <a:latin typeface="Arial" panose="020B0604020202020204" pitchFamily="34" charset="0"/>
                <a:cs typeface="Arial" panose="020B0604020202020204" pitchFamily="34" charset="0"/>
              </a:defRPr>
            </a:lvl1pPr>
            <a:lvl2pPr>
              <a:defRPr sz="2400">
                <a:solidFill>
                  <a:schemeClr val="accent3"/>
                </a:solidFill>
                <a:latin typeface="Arial" panose="020B0604020202020204" pitchFamily="34" charset="0"/>
                <a:cs typeface="Arial" panose="020B0604020202020204" pitchFamily="34" charset="0"/>
              </a:defRPr>
            </a:lvl2pPr>
            <a:lvl3pPr>
              <a:defRPr sz="2400">
                <a:solidFill>
                  <a:schemeClr val="accent3"/>
                </a:solidFill>
                <a:latin typeface="Arial" panose="020B0604020202020204" pitchFamily="34" charset="0"/>
                <a:cs typeface="Arial" panose="020B0604020202020204" pitchFamily="34" charset="0"/>
              </a:defRPr>
            </a:lvl3pPr>
            <a:lvl4pPr>
              <a:defRPr sz="2400">
                <a:solidFill>
                  <a:schemeClr val="accent3"/>
                </a:solidFill>
                <a:latin typeface="Arial" panose="020B0604020202020204" pitchFamily="34" charset="0"/>
                <a:cs typeface="Arial" panose="020B0604020202020204" pitchFamily="34" charset="0"/>
              </a:defRPr>
            </a:lvl4pPr>
            <a:lvl5pPr>
              <a:defRPr sz="2400">
                <a:solidFill>
                  <a:schemeClr val="accent3"/>
                </a:solidFill>
                <a:latin typeface="Arial" panose="020B0604020202020204" pitchFamily="34" charset="0"/>
                <a:cs typeface="Arial" panose="020B0604020202020204" pitchFamily="34" charset="0"/>
              </a:defRPr>
            </a:lvl5pPr>
          </a:lstStyle>
          <a:p>
            <a:pPr lvl="0"/>
            <a:endParaRPr lang="de-DE" dirty="0"/>
          </a:p>
        </p:txBody>
      </p:sp>
      <p:pic>
        <p:nvPicPr>
          <p:cNvPr id="2" name="Grafik 1" descr="Ein Bild, das Text, Screenshot, Schrift, Uhr enthält.&#10;&#10;Automatisch generierte Beschreibung">
            <a:extLst>
              <a:ext uri="{FF2B5EF4-FFF2-40B4-BE49-F238E27FC236}">
                <a16:creationId xmlns:a16="http://schemas.microsoft.com/office/drawing/2014/main" id="{951460F4-4A81-4AAE-55A8-70A3BE84783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96272" y="4447535"/>
            <a:ext cx="3331424" cy="554258"/>
          </a:xfrm>
          <a:prstGeom prst="rect">
            <a:avLst/>
          </a:prstGeom>
        </p:spPr>
      </p:pic>
    </p:spTree>
    <p:extLst>
      <p:ext uri="{BB962C8B-B14F-4D97-AF65-F5344CB8AC3E}">
        <p14:creationId xmlns:p14="http://schemas.microsoft.com/office/powerpoint/2010/main" val="1188539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elfolie">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0A8B533E-4ED6-46D6-A4DA-864E9F3151D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47290" y="-47058"/>
            <a:ext cx="2182483" cy="1134891"/>
          </a:xfrm>
          <a:prstGeom prst="rect">
            <a:avLst/>
          </a:prstGeom>
        </p:spPr>
      </p:pic>
      <p:sp>
        <p:nvSpPr>
          <p:cNvPr id="6" name="Textplatzhalter 5">
            <a:extLst>
              <a:ext uri="{FF2B5EF4-FFF2-40B4-BE49-F238E27FC236}">
                <a16:creationId xmlns:a16="http://schemas.microsoft.com/office/drawing/2014/main" id="{40627541-358D-42CE-880D-1F01585B471F}"/>
              </a:ext>
            </a:extLst>
          </p:cNvPr>
          <p:cNvSpPr>
            <a:spLocks noGrp="1"/>
          </p:cNvSpPr>
          <p:nvPr>
            <p:ph type="body" sz="quarter" idx="10"/>
          </p:nvPr>
        </p:nvSpPr>
        <p:spPr>
          <a:xfrm>
            <a:off x="646113" y="387439"/>
            <a:ext cx="8330480" cy="655637"/>
          </a:xfrm>
        </p:spPr>
        <p:txBody>
          <a:bodyPr>
            <a:noAutofit/>
          </a:bodyPr>
          <a:lstStyle>
            <a:lvl1pPr marL="0" indent="0">
              <a:buNone/>
              <a:defRPr sz="3200">
                <a:solidFill>
                  <a:schemeClr val="accent3"/>
                </a:solidFill>
                <a:latin typeface="Arial" panose="020B0604020202020204" pitchFamily="34" charset="0"/>
                <a:cs typeface="Arial" panose="020B0604020202020204" pitchFamily="34" charset="0"/>
              </a:defRPr>
            </a:lvl1pPr>
            <a:lvl2pPr>
              <a:defRPr sz="2400">
                <a:solidFill>
                  <a:schemeClr val="accent3"/>
                </a:solidFill>
                <a:latin typeface="Arial" panose="020B0604020202020204" pitchFamily="34" charset="0"/>
                <a:cs typeface="Arial" panose="020B0604020202020204" pitchFamily="34" charset="0"/>
              </a:defRPr>
            </a:lvl2pPr>
            <a:lvl3pPr>
              <a:defRPr sz="2400">
                <a:solidFill>
                  <a:schemeClr val="accent3"/>
                </a:solidFill>
                <a:latin typeface="Arial" panose="020B0604020202020204" pitchFamily="34" charset="0"/>
                <a:cs typeface="Arial" panose="020B0604020202020204" pitchFamily="34" charset="0"/>
              </a:defRPr>
            </a:lvl3pPr>
            <a:lvl4pPr>
              <a:defRPr sz="2400">
                <a:solidFill>
                  <a:schemeClr val="accent3"/>
                </a:solidFill>
                <a:latin typeface="Arial" panose="020B0604020202020204" pitchFamily="34" charset="0"/>
                <a:cs typeface="Arial" panose="020B0604020202020204" pitchFamily="34" charset="0"/>
              </a:defRPr>
            </a:lvl4pPr>
            <a:lvl5pPr>
              <a:defRPr sz="2400">
                <a:solidFill>
                  <a:schemeClr val="accent3"/>
                </a:solidFill>
                <a:latin typeface="Arial" panose="020B0604020202020204" pitchFamily="34" charset="0"/>
                <a:cs typeface="Arial" panose="020B0604020202020204" pitchFamily="34" charset="0"/>
              </a:defRPr>
            </a:lvl5pPr>
          </a:lstStyle>
          <a:p>
            <a:pPr lvl="0"/>
            <a:endParaRPr lang="de-DE" dirty="0"/>
          </a:p>
        </p:txBody>
      </p:sp>
      <p:sp>
        <p:nvSpPr>
          <p:cNvPr id="11" name="Textplatzhalter 10">
            <a:extLst>
              <a:ext uri="{FF2B5EF4-FFF2-40B4-BE49-F238E27FC236}">
                <a16:creationId xmlns:a16="http://schemas.microsoft.com/office/drawing/2014/main" id="{557F46E9-78A2-4277-B0D5-D286653E32BB}"/>
              </a:ext>
            </a:extLst>
          </p:cNvPr>
          <p:cNvSpPr>
            <a:spLocks noGrp="1"/>
          </p:cNvSpPr>
          <p:nvPr>
            <p:ph type="body" sz="quarter" idx="11"/>
          </p:nvPr>
        </p:nvSpPr>
        <p:spPr>
          <a:xfrm>
            <a:off x="646113" y="1440746"/>
            <a:ext cx="9780587" cy="5018088"/>
          </a:xfrm>
        </p:spPr>
        <p:txBody>
          <a:bodyPr>
            <a:normAutofit/>
          </a:bodyPr>
          <a:lstStyle>
            <a:lvl1pPr>
              <a:defRPr sz="2200">
                <a:solidFill>
                  <a:schemeClr val="tx1"/>
                </a:solidFill>
                <a:latin typeface="Arial" panose="020B0604020202020204" pitchFamily="34" charset="0"/>
                <a:cs typeface="Arial" panose="020B0604020202020204" pitchFamily="34" charset="0"/>
              </a:defRPr>
            </a:lvl1pPr>
            <a:lvl2pPr>
              <a:defRPr sz="2200">
                <a:solidFill>
                  <a:schemeClr val="tx1"/>
                </a:solidFill>
                <a:latin typeface="Arial" panose="020B0604020202020204" pitchFamily="34" charset="0"/>
                <a:cs typeface="Arial" panose="020B0604020202020204" pitchFamily="34" charset="0"/>
              </a:defRPr>
            </a:lvl2pPr>
            <a:lvl3pPr>
              <a:defRPr sz="2200">
                <a:solidFill>
                  <a:schemeClr val="tx1"/>
                </a:solidFill>
                <a:latin typeface="Arial" panose="020B0604020202020204" pitchFamily="34" charset="0"/>
                <a:cs typeface="Arial" panose="020B0604020202020204" pitchFamily="34" charset="0"/>
              </a:defRPr>
            </a:lvl3pPr>
            <a:lvl4pPr>
              <a:defRPr sz="2200">
                <a:solidFill>
                  <a:schemeClr val="tx1"/>
                </a:solidFill>
                <a:latin typeface="Arial" panose="020B0604020202020204" pitchFamily="34" charset="0"/>
                <a:cs typeface="Arial" panose="020B0604020202020204" pitchFamily="34" charset="0"/>
              </a:defRPr>
            </a:lvl4pPr>
            <a:lvl5pPr>
              <a:defRPr sz="2200">
                <a:solidFill>
                  <a:schemeClr val="tx1"/>
                </a:solidFill>
                <a:latin typeface="Arial" panose="020B0604020202020204" pitchFamily="34" charset="0"/>
                <a:cs typeface="Arial" panose="020B0604020202020204" pitchFamily="34"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GB" dirty="0"/>
          </a:p>
        </p:txBody>
      </p:sp>
    </p:spTree>
    <p:extLst>
      <p:ext uri="{BB962C8B-B14F-4D97-AF65-F5344CB8AC3E}">
        <p14:creationId xmlns:p14="http://schemas.microsoft.com/office/powerpoint/2010/main" val="2636939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B3C6B60F-7CA1-40A7-8742-6AD0B5615E7B}" type="datetimeFigureOut">
              <a:rPr lang="de-DE" smtClean="0"/>
              <a:pPr/>
              <a:t>08.11.24</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4A207F97-0585-4795-B82F-6E09AC589D56}" type="slidenum">
              <a:rPr lang="de-DE" smtClean="0"/>
              <a:pPr/>
              <a:t>‹Nr.›</a:t>
            </a:fld>
            <a:endParaRPr lang="de-DE"/>
          </a:p>
        </p:txBody>
      </p:sp>
    </p:spTree>
    <p:extLst>
      <p:ext uri="{BB962C8B-B14F-4D97-AF65-F5344CB8AC3E}">
        <p14:creationId xmlns:p14="http://schemas.microsoft.com/office/powerpoint/2010/main" val="754683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ext mit bi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lgn="l">
              <a:defRPr sz="2800" b="0" baseline="0">
                <a:latin typeface="Calibri" pitchFamily="34" charset="0"/>
                <a:cs typeface="Calibri" panose="020F0502020204030204" pitchFamily="34" charset="0"/>
              </a:defRPr>
            </a:lvl1pPr>
          </a:lstStyle>
          <a:p>
            <a:r>
              <a:rPr lang="de-DE"/>
              <a:t>Mastertitelformat bearbeiten</a:t>
            </a:r>
          </a:p>
        </p:txBody>
      </p:sp>
      <p:sp>
        <p:nvSpPr>
          <p:cNvPr id="10" name="Textplatzhalter 9"/>
          <p:cNvSpPr>
            <a:spLocks noGrp="1"/>
          </p:cNvSpPr>
          <p:nvPr>
            <p:ph type="body" sz="quarter" idx="10"/>
          </p:nvPr>
        </p:nvSpPr>
        <p:spPr>
          <a:xfrm>
            <a:off x="623394" y="1628778"/>
            <a:ext cx="7200900" cy="4752975"/>
          </a:xfrm>
        </p:spPr>
        <p:txBody>
          <a:bodyPr/>
          <a:lstStyle>
            <a:lvl1pPr marL="0" indent="0">
              <a:buNone/>
              <a:defRPr sz="2000" b="1" u="none" baseline="0">
                <a:latin typeface="Calibri" pitchFamily="34" charset="0"/>
                <a:cs typeface="Calibri" panose="020F0502020204030204" pitchFamily="34" charset="0"/>
              </a:defRPr>
            </a:lvl1pPr>
            <a:lvl2pPr>
              <a:defRPr sz="2000" baseline="0">
                <a:latin typeface="Calibri" pitchFamily="34" charset="0"/>
                <a:cs typeface="Calibri" panose="020F0502020204030204" pitchFamily="34" charset="0"/>
              </a:defRPr>
            </a:lvl2pPr>
            <a:lvl3pPr>
              <a:defRPr sz="2000" baseline="0">
                <a:latin typeface="Calibri" pitchFamily="34" charset="0"/>
                <a:cs typeface="Calibri" panose="020F0502020204030204" pitchFamily="34" charset="0"/>
              </a:defRPr>
            </a:lvl3pPr>
          </a:lstStyle>
          <a:p>
            <a:pPr lvl="0"/>
            <a:r>
              <a:rPr lang="de-DE"/>
              <a:t>Mastertextformat bearbeiten</a:t>
            </a:r>
          </a:p>
          <a:p>
            <a:pPr lvl="1"/>
            <a:r>
              <a:rPr lang="de-DE"/>
              <a:t>Zweite Ebene</a:t>
            </a:r>
          </a:p>
          <a:p>
            <a:pPr lvl="2"/>
            <a:r>
              <a:rPr lang="de-DE"/>
              <a:t>Dritte Ebene</a:t>
            </a:r>
          </a:p>
        </p:txBody>
      </p:sp>
      <p:sp>
        <p:nvSpPr>
          <p:cNvPr id="12" name="Bildplatzhalter 11"/>
          <p:cNvSpPr>
            <a:spLocks noGrp="1"/>
          </p:cNvSpPr>
          <p:nvPr>
            <p:ph type="pic" sz="quarter" idx="11"/>
          </p:nvPr>
        </p:nvSpPr>
        <p:spPr>
          <a:xfrm>
            <a:off x="7920569" y="1628778"/>
            <a:ext cx="3647017" cy="4752975"/>
          </a:xfrm>
        </p:spPr>
        <p:txBody>
          <a:bodyPr rtlCol="0">
            <a:normAutofit/>
          </a:bodyPr>
          <a:lstStyle/>
          <a:p>
            <a:pPr lvl="0"/>
            <a:r>
              <a:rPr lang="de-DE" noProof="0"/>
              <a:t>Bild auf Platzhalter ziehen oder durch Klicken auf Symbol hinzufügen</a:t>
            </a:r>
          </a:p>
        </p:txBody>
      </p:sp>
    </p:spTree>
    <p:extLst>
      <p:ext uri="{BB962C8B-B14F-4D97-AF65-F5344CB8AC3E}">
        <p14:creationId xmlns:p14="http://schemas.microsoft.com/office/powerpoint/2010/main" val="29182513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29506"/>
            <a:ext cx="12192000" cy="7165802"/>
            <a:chOff x="0" y="-29506"/>
            <a:chExt cx="12192000" cy="7165802"/>
          </a:xfrm>
        </p:grpSpPr>
        <p:cxnSp>
          <p:nvCxnSpPr>
            <p:cNvPr id="20" name="Straight Connector 19"/>
            <p:cNvCxnSpPr>
              <a:cxnSpLocks/>
            </p:cNvCxnSpPr>
            <p:nvPr/>
          </p:nvCxnSpPr>
          <p:spPr>
            <a:xfrm>
              <a:off x="10599091" y="-29506"/>
              <a:ext cx="1592909" cy="6569454"/>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a:cxnSpLocks/>
            </p:cNvCxnSpPr>
            <p:nvPr/>
          </p:nvCxnSpPr>
          <p:spPr>
            <a:xfrm flipH="1">
              <a:off x="8741145" y="3681413"/>
              <a:ext cx="3447680" cy="3454883"/>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998765" y="-8467"/>
              <a:ext cx="2190060" cy="7015554"/>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9873281" y="3048000"/>
              <a:ext cx="2318719"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userDrawn="1"/>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1117276" y="-8467"/>
              <a:ext cx="1071548"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127974" y="3589867"/>
              <a:ext cx="2060851" cy="3289172"/>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de-DE" dirty="0"/>
              <a:t>Mastertitelformat bearbeiten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CA8B55F-30CC-4164-B6E4-7C38A0BA78B1}" type="datetimeFigureOut">
              <a:rPr lang="en-GB" smtClean="0"/>
              <a:t>08/11/2024</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4E1CB74-7818-4C88-B969-EAA19F14AC84}" type="slidenum">
              <a:rPr lang="en-GB" smtClean="0"/>
              <a:t>‹Nr.›</a:t>
            </a:fld>
            <a:endParaRPr lang="en-GB"/>
          </a:p>
        </p:txBody>
      </p:sp>
      <p:sp>
        <p:nvSpPr>
          <p:cNvPr id="16" name="Textfeld 15">
            <a:extLst>
              <a:ext uri="{FF2B5EF4-FFF2-40B4-BE49-F238E27FC236}">
                <a16:creationId xmlns:a16="http://schemas.microsoft.com/office/drawing/2014/main" id="{FE2DA707-42F5-4D15-AE7F-ED48FFC3E24D}"/>
              </a:ext>
            </a:extLst>
          </p:cNvPr>
          <p:cNvSpPr txBox="1"/>
          <p:nvPr userDrawn="1"/>
        </p:nvSpPr>
        <p:spPr>
          <a:xfrm>
            <a:off x="398308" y="6611779"/>
            <a:ext cx="9325154" cy="215444"/>
          </a:xfrm>
          <a:prstGeom prst="rect">
            <a:avLst/>
          </a:prstGeom>
          <a:noFill/>
        </p:spPr>
        <p:txBody>
          <a:bodyPr wrap="square" rtlCol="0">
            <a:spAutoFit/>
          </a:bodyPr>
          <a:lstStyle/>
          <a:p>
            <a:r>
              <a:rPr lang="de-DE" sz="800" dirty="0">
                <a:latin typeface="Montserrat" pitchFamily="2" charset="77"/>
                <a:cs typeface="Arial" panose="020B0604020202020204" pitchFamily="34" charset="0"/>
              </a:rPr>
              <a:t>© 2025 planpolitik | europa-</a:t>
            </a:r>
            <a:r>
              <a:rPr lang="de-DE" sz="800" dirty="0" err="1">
                <a:latin typeface="Montserrat" pitchFamily="2" charset="77"/>
                <a:cs typeface="Arial" panose="020B0604020202020204" pitchFamily="34" charset="0"/>
              </a:rPr>
              <a:t>unterrichten.de</a:t>
            </a:r>
            <a:r>
              <a:rPr lang="de-DE" sz="800" dirty="0">
                <a:latin typeface="Montserrat" pitchFamily="2" charset="77"/>
                <a:cs typeface="Arial" panose="020B0604020202020204" pitchFamily="34" charset="0"/>
              </a:rPr>
              <a:t> | Nutzung nur für nichtkommerzielle und pädagogische Zwecke | Unterstützt vom Land Berlin, vertreten durch die Senatskanzlei</a:t>
            </a:r>
            <a:endParaRPr lang="en-GB" sz="800" dirty="0">
              <a:latin typeface="Montserrat" pitchFamily="2" charset="77"/>
              <a:cs typeface="Arial" panose="020B0604020202020204" pitchFamily="34" charset="0"/>
            </a:endParaRPr>
          </a:p>
        </p:txBody>
      </p:sp>
    </p:spTree>
    <p:extLst>
      <p:ext uri="{BB962C8B-B14F-4D97-AF65-F5344CB8AC3E}">
        <p14:creationId xmlns:p14="http://schemas.microsoft.com/office/powerpoint/2010/main" val="3744583544"/>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3" Type="http://schemas.openxmlformats.org/officeDocument/2006/relationships/image" Target="../media/image24.png"/><Relationship Id="rId7" Type="http://schemas.openxmlformats.org/officeDocument/2006/relationships/image" Target="../media/image28.png"/><Relationship Id="rId12"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7.png"/><Relationship Id="rId11" Type="http://schemas.openxmlformats.org/officeDocument/2006/relationships/image" Target="../media/image32.jpg"/><Relationship Id="rId5" Type="http://schemas.openxmlformats.org/officeDocument/2006/relationships/image" Target="../media/image26.png"/><Relationship Id="rId15" Type="http://schemas.openxmlformats.org/officeDocument/2006/relationships/image" Target="../media/image3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 Id="rId14" Type="http://schemas.openxmlformats.org/officeDocument/2006/relationships/image" Target="../media/image35.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16.png"/><Relationship Id="rId7" Type="http://schemas.openxmlformats.org/officeDocument/2006/relationships/image" Target="../media/image41.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 Id="rId9" Type="http://schemas.openxmlformats.org/officeDocument/2006/relationships/image" Target="../media/image43.png"/></Relationships>
</file>

<file path=ppt/slides/_rels/slide13.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45.svg"/></Relationships>
</file>

<file path=ppt/slides/_rels/slide14.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2.svg"/><Relationship Id="rId5" Type="http://schemas.openxmlformats.org/officeDocument/2006/relationships/image" Target="../media/image51.png"/><Relationship Id="rId4" Type="http://schemas.openxmlformats.org/officeDocument/2006/relationships/image" Target="../media/image47.svg"/></Relationships>
</file>

<file path=ppt/slides/_rels/slide16.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56.svg"/><Relationship Id="rId3" Type="http://schemas.openxmlformats.org/officeDocument/2006/relationships/hyperlink" Target="https://europa-unterrichten.de/" TargetMode="External"/><Relationship Id="rId7" Type="http://schemas.openxmlformats.org/officeDocument/2006/relationships/image" Target="../media/image55.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s://www.instagram.com/senkulteu/" TargetMode="External"/><Relationship Id="rId11" Type="http://schemas.openxmlformats.org/officeDocument/2006/relationships/image" Target="../media/image3.png"/><Relationship Id="rId5" Type="http://schemas.openxmlformats.org/officeDocument/2006/relationships/hyperlink" Target="https://twitter.com/SenKultEu?s=20" TargetMode="External"/><Relationship Id="rId10" Type="http://schemas.openxmlformats.org/officeDocument/2006/relationships/hyperlink" Target="https://www.instagram.com/planpolitik/" TargetMode="External"/><Relationship Id="rId4" Type="http://schemas.openxmlformats.org/officeDocument/2006/relationships/hyperlink" Target="https://germany.representation.ec.europa.eu/index_de" TargetMode="External"/><Relationship Id="rId9" Type="http://schemas.openxmlformats.org/officeDocument/2006/relationships/hyperlink" Target="https://planpolitik.de/de"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0.png"/><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3.svg"/><Relationship Id="rId5" Type="http://schemas.openxmlformats.org/officeDocument/2006/relationships/image" Target="../media/image22.png"/><Relationship Id="rId10" Type="http://schemas.openxmlformats.org/officeDocument/2006/relationships/image" Target="../media/image19.png"/><Relationship Id="rId4" Type="http://schemas.openxmlformats.org/officeDocument/2006/relationships/image" Target="../media/image21.svg"/><Relationship Id="rId9"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C5A4FB8F-F154-470B-8964-B70C5DD94490}"/>
              </a:ext>
            </a:extLst>
          </p:cNvPr>
          <p:cNvSpPr>
            <a:spLocks noGrp="1"/>
          </p:cNvSpPr>
          <p:nvPr>
            <p:ph type="body" sz="quarter" idx="10"/>
          </p:nvPr>
        </p:nvSpPr>
        <p:spPr>
          <a:xfrm>
            <a:off x="563511" y="3206953"/>
            <a:ext cx="5004370" cy="655637"/>
          </a:xfrm>
        </p:spPr>
        <p:txBody>
          <a:bodyPr/>
          <a:lstStyle/>
          <a:p>
            <a:r>
              <a:rPr lang="de-DE" b="1" dirty="0">
                <a:solidFill>
                  <a:schemeClr val="tx2"/>
                </a:solidFill>
              </a:rPr>
              <a:t>M5 Digital Services Act</a:t>
            </a:r>
          </a:p>
        </p:txBody>
      </p:sp>
    </p:spTree>
    <p:extLst>
      <p:ext uri="{BB962C8B-B14F-4D97-AF65-F5344CB8AC3E}">
        <p14:creationId xmlns:p14="http://schemas.microsoft.com/office/powerpoint/2010/main" val="39014010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Grafik 42">
            <a:extLst>
              <a:ext uri="{FF2B5EF4-FFF2-40B4-BE49-F238E27FC236}">
                <a16:creationId xmlns:a16="http://schemas.microsoft.com/office/drawing/2014/main" id="{37D24877-77F2-42BA-B4B0-E91C05168A75}"/>
              </a:ext>
            </a:extLst>
          </p:cNvPr>
          <p:cNvPicPr>
            <a:picLocks noChangeAspect="1"/>
          </p:cNvPicPr>
          <p:nvPr/>
        </p:nvPicPr>
        <p:blipFill rotWithShape="1">
          <a:blip r:embed="rId3"/>
          <a:srcRect l="15684" r="8702" b="10459"/>
          <a:stretch/>
        </p:blipFill>
        <p:spPr>
          <a:xfrm>
            <a:off x="4965158" y="3148432"/>
            <a:ext cx="1479169" cy="1473303"/>
          </a:xfrm>
          <a:prstGeom prst="rect">
            <a:avLst/>
          </a:prstGeom>
        </p:spPr>
      </p:pic>
      <p:sp>
        <p:nvSpPr>
          <p:cNvPr id="42" name="Halbbogen 41">
            <a:extLst>
              <a:ext uri="{FF2B5EF4-FFF2-40B4-BE49-F238E27FC236}">
                <a16:creationId xmlns:a16="http://schemas.microsoft.com/office/drawing/2014/main" id="{2B119A5A-8159-4EE1-88D7-929D6993924E}"/>
              </a:ext>
            </a:extLst>
          </p:cNvPr>
          <p:cNvSpPr/>
          <p:nvPr/>
        </p:nvSpPr>
        <p:spPr>
          <a:xfrm rot="6544202">
            <a:off x="3879329" y="2181576"/>
            <a:ext cx="3342750" cy="3421615"/>
          </a:xfrm>
          <a:prstGeom prst="blockArc">
            <a:avLst>
              <a:gd name="adj1" fmla="val 10800000"/>
              <a:gd name="adj2" fmla="val 8593741"/>
              <a:gd name="adj3" fmla="val 19366"/>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de-DE" dirty="0">
              <a:solidFill>
                <a:schemeClr val="tx1"/>
              </a:solidFill>
            </a:endParaRPr>
          </a:p>
        </p:txBody>
      </p:sp>
      <p:sp>
        <p:nvSpPr>
          <p:cNvPr id="2" name="Textplatzhalter 1">
            <a:extLst>
              <a:ext uri="{FF2B5EF4-FFF2-40B4-BE49-F238E27FC236}">
                <a16:creationId xmlns:a16="http://schemas.microsoft.com/office/drawing/2014/main" id="{CECE4E27-4773-442B-9DB1-BCBC6D9B1F20}"/>
              </a:ext>
            </a:extLst>
          </p:cNvPr>
          <p:cNvSpPr>
            <a:spLocks noGrp="1"/>
          </p:cNvSpPr>
          <p:nvPr>
            <p:ph type="body" sz="quarter" idx="10"/>
          </p:nvPr>
        </p:nvSpPr>
        <p:spPr/>
        <p:txBody>
          <a:bodyPr/>
          <a:lstStyle/>
          <a:p>
            <a:r>
              <a:rPr lang="de-DE" dirty="0">
                <a:solidFill>
                  <a:schemeClr val="tx1"/>
                </a:solidFill>
              </a:rPr>
              <a:t>Der Rat der Europäischen Union </a:t>
            </a:r>
          </a:p>
        </p:txBody>
      </p:sp>
      <p:pic>
        <p:nvPicPr>
          <p:cNvPr id="6" name="Grafik 5" descr="Ein Bild, das Zeichnung enthält.&#10;&#10;Automatisch generierte Beschreibung">
            <a:extLst>
              <a:ext uri="{FF2B5EF4-FFF2-40B4-BE49-F238E27FC236}">
                <a16:creationId xmlns:a16="http://schemas.microsoft.com/office/drawing/2014/main" id="{17D5186F-0F3C-442E-881C-4AF94E973100}"/>
              </a:ext>
            </a:extLst>
          </p:cNvPr>
          <p:cNvPicPr preferRelativeResize="0">
            <a:picLocks/>
          </p:cNvPicPr>
          <p:nvPr/>
        </p:nvPicPr>
        <p:blipFill>
          <a:blip r:embed="rId4">
            <a:alphaModFix/>
            <a:extLst>
              <a:ext uri="{28A0092B-C50C-407E-A947-70E740481C1C}">
                <a14:useLocalDpi xmlns:a14="http://schemas.microsoft.com/office/drawing/2010/main" val="0"/>
              </a:ext>
            </a:extLst>
          </a:blip>
          <a:stretch>
            <a:fillRect/>
          </a:stretch>
        </p:blipFill>
        <p:spPr>
          <a:xfrm>
            <a:off x="6258473" y="1361816"/>
            <a:ext cx="970813" cy="1014377"/>
          </a:xfrm>
          <a:prstGeom prst="ellipse">
            <a:avLst/>
          </a:prstGeom>
          <a:ln>
            <a:solidFill>
              <a:schemeClr val="bg1">
                <a:lumMod val="85000"/>
              </a:schemeClr>
            </a:solidFill>
          </a:ln>
        </p:spPr>
      </p:pic>
      <p:pic>
        <p:nvPicPr>
          <p:cNvPr id="7" name="Grafik 6" descr="Ein Bild, das Essen, Blume enthält.&#10;&#10;Automatisch generierte Beschreibung">
            <a:extLst>
              <a:ext uri="{FF2B5EF4-FFF2-40B4-BE49-F238E27FC236}">
                <a16:creationId xmlns:a16="http://schemas.microsoft.com/office/drawing/2014/main" id="{78D5D380-9A35-43C9-8951-1824937DD427}"/>
              </a:ext>
            </a:extLst>
          </p:cNvPr>
          <p:cNvPicPr preferRelativeResize="0">
            <a:picLocks/>
          </p:cNvPicPr>
          <p:nvPr/>
        </p:nvPicPr>
        <p:blipFill>
          <a:blip r:embed="rId5">
            <a:alphaModFix/>
            <a:extLst>
              <a:ext uri="{28A0092B-C50C-407E-A947-70E740481C1C}">
                <a14:useLocalDpi xmlns:a14="http://schemas.microsoft.com/office/drawing/2010/main" val="0"/>
              </a:ext>
            </a:extLst>
          </a:blip>
          <a:stretch>
            <a:fillRect/>
          </a:stretch>
        </p:blipFill>
        <p:spPr>
          <a:xfrm>
            <a:off x="2980153" y="2206016"/>
            <a:ext cx="970813" cy="1014377"/>
          </a:xfrm>
          <a:prstGeom prst="ellipse">
            <a:avLst/>
          </a:prstGeom>
          <a:ln>
            <a:solidFill>
              <a:schemeClr val="bg1">
                <a:lumMod val="85000"/>
              </a:schemeClr>
            </a:solidFill>
          </a:ln>
        </p:spPr>
      </p:pic>
      <p:pic>
        <p:nvPicPr>
          <p:cNvPr id="8" name="Grafik 7">
            <a:extLst>
              <a:ext uri="{FF2B5EF4-FFF2-40B4-BE49-F238E27FC236}">
                <a16:creationId xmlns:a16="http://schemas.microsoft.com/office/drawing/2014/main" id="{68EC0B5E-6662-4222-8912-F3FE5ED75B11}"/>
              </a:ext>
            </a:extLst>
          </p:cNvPr>
          <p:cNvPicPr preferRelativeResize="0">
            <a:picLocks/>
          </p:cNvPicPr>
          <p:nvPr/>
        </p:nvPicPr>
        <p:blipFill>
          <a:blip r:embed="rId6">
            <a:alphaModFix/>
            <a:extLst>
              <a:ext uri="{28A0092B-C50C-407E-A947-70E740481C1C}">
                <a14:useLocalDpi xmlns:a14="http://schemas.microsoft.com/office/drawing/2010/main" val="0"/>
              </a:ext>
            </a:extLst>
          </a:blip>
          <a:stretch>
            <a:fillRect/>
          </a:stretch>
        </p:blipFill>
        <p:spPr>
          <a:xfrm>
            <a:off x="7363630" y="3405084"/>
            <a:ext cx="970813" cy="1014377"/>
          </a:xfrm>
          <a:prstGeom prst="ellipse">
            <a:avLst/>
          </a:prstGeom>
          <a:ln>
            <a:solidFill>
              <a:schemeClr val="bg1">
                <a:lumMod val="85000"/>
              </a:schemeClr>
            </a:solidFill>
          </a:ln>
        </p:spPr>
      </p:pic>
      <p:pic>
        <p:nvPicPr>
          <p:cNvPr id="9" name="Grafik 8" descr="Ein Bild, das Zeichnung enthält.&#10;&#10;Automatisch generierte Beschreibung">
            <a:extLst>
              <a:ext uri="{FF2B5EF4-FFF2-40B4-BE49-F238E27FC236}">
                <a16:creationId xmlns:a16="http://schemas.microsoft.com/office/drawing/2014/main" id="{8B154EA8-3F76-4C1E-97BD-17FBDA84F1ED}"/>
              </a:ext>
            </a:extLst>
          </p:cNvPr>
          <p:cNvPicPr preferRelativeResize="0">
            <a:picLocks/>
          </p:cNvPicPr>
          <p:nvPr/>
        </p:nvPicPr>
        <p:blipFill>
          <a:blip r:embed="rId7">
            <a:alphaModFix/>
            <a:extLst>
              <a:ext uri="{28A0092B-C50C-407E-A947-70E740481C1C}">
                <a14:useLocalDpi xmlns:a14="http://schemas.microsoft.com/office/drawing/2010/main" val="0"/>
              </a:ext>
            </a:extLst>
          </a:blip>
          <a:stretch>
            <a:fillRect/>
          </a:stretch>
        </p:blipFill>
        <p:spPr>
          <a:xfrm>
            <a:off x="3947455" y="5383437"/>
            <a:ext cx="970813" cy="1014377"/>
          </a:xfrm>
          <a:prstGeom prst="ellipse">
            <a:avLst/>
          </a:prstGeom>
          <a:ln>
            <a:solidFill>
              <a:schemeClr val="bg1">
                <a:lumMod val="85000"/>
              </a:schemeClr>
            </a:solidFill>
          </a:ln>
        </p:spPr>
      </p:pic>
      <p:pic>
        <p:nvPicPr>
          <p:cNvPr id="10" name="Grafik 9" descr="Ein Bild, das Tisch enthält.&#10;&#10;Automatisch generierte Beschreibung">
            <a:extLst>
              <a:ext uri="{FF2B5EF4-FFF2-40B4-BE49-F238E27FC236}">
                <a16:creationId xmlns:a16="http://schemas.microsoft.com/office/drawing/2014/main" id="{190E3401-6C0E-43AF-A2AA-E3277C422C9D}"/>
              </a:ext>
            </a:extLst>
          </p:cNvPr>
          <p:cNvPicPr preferRelativeResize="0">
            <a:picLocks/>
          </p:cNvPicPr>
          <p:nvPr/>
        </p:nvPicPr>
        <p:blipFill>
          <a:blip r:embed="rId8">
            <a:alphaModFix/>
            <a:extLst>
              <a:ext uri="{28A0092B-C50C-407E-A947-70E740481C1C}">
                <a14:useLocalDpi xmlns:a14="http://schemas.microsoft.com/office/drawing/2010/main" val="0"/>
              </a:ext>
            </a:extLst>
          </a:blip>
          <a:stretch>
            <a:fillRect/>
          </a:stretch>
        </p:blipFill>
        <p:spPr>
          <a:xfrm>
            <a:off x="7133993" y="4605957"/>
            <a:ext cx="970813" cy="1014377"/>
          </a:xfrm>
          <a:prstGeom prst="ellipse">
            <a:avLst/>
          </a:prstGeom>
          <a:ln>
            <a:solidFill>
              <a:schemeClr val="bg1">
                <a:lumMod val="85000"/>
              </a:schemeClr>
            </a:solidFill>
          </a:ln>
        </p:spPr>
      </p:pic>
      <p:pic>
        <p:nvPicPr>
          <p:cNvPr id="17" name="Grafik 16" descr="Ein Bild, das Vogel, Blume enthält.&#10;&#10;Automatisch generierte Beschreibung">
            <a:extLst>
              <a:ext uri="{FF2B5EF4-FFF2-40B4-BE49-F238E27FC236}">
                <a16:creationId xmlns:a16="http://schemas.microsoft.com/office/drawing/2014/main" id="{62ED41A3-F5A4-45B8-A76E-7337C13D0437}"/>
              </a:ext>
            </a:extLst>
          </p:cNvPr>
          <p:cNvPicPr preferRelativeResize="0">
            <a:picLocks/>
          </p:cNvPicPr>
          <p:nvPr/>
        </p:nvPicPr>
        <p:blipFill>
          <a:blip r:embed="rId9">
            <a:alphaModFix/>
            <a:extLst>
              <a:ext uri="{28A0092B-C50C-407E-A947-70E740481C1C}">
                <a14:useLocalDpi xmlns:a14="http://schemas.microsoft.com/office/drawing/2010/main" val="0"/>
              </a:ext>
            </a:extLst>
          </a:blip>
          <a:stretch>
            <a:fillRect/>
          </a:stretch>
        </p:blipFill>
        <p:spPr>
          <a:xfrm>
            <a:off x="7129251" y="2196417"/>
            <a:ext cx="970813" cy="1014377"/>
          </a:xfrm>
          <a:prstGeom prst="ellipse">
            <a:avLst/>
          </a:prstGeom>
          <a:ln>
            <a:solidFill>
              <a:schemeClr val="bg1">
                <a:lumMod val="85000"/>
              </a:schemeClr>
            </a:solidFill>
          </a:ln>
        </p:spPr>
      </p:pic>
      <p:pic>
        <p:nvPicPr>
          <p:cNvPr id="18" name="Grafik 17">
            <a:extLst>
              <a:ext uri="{FF2B5EF4-FFF2-40B4-BE49-F238E27FC236}">
                <a16:creationId xmlns:a16="http://schemas.microsoft.com/office/drawing/2014/main" id="{D62C93EE-9AE7-4905-B156-F59E06600040}"/>
              </a:ext>
            </a:extLst>
          </p:cNvPr>
          <p:cNvPicPr preferRelativeResize="0">
            <a:picLocks/>
          </p:cNvPicPr>
          <p:nvPr/>
        </p:nvPicPr>
        <p:blipFill>
          <a:blip r:embed="rId10">
            <a:alphaModFix/>
            <a:extLst>
              <a:ext uri="{28A0092B-C50C-407E-A947-70E740481C1C}">
                <a14:useLocalDpi xmlns:a14="http://schemas.microsoft.com/office/drawing/2010/main" val="0"/>
              </a:ext>
            </a:extLst>
          </a:blip>
          <a:stretch>
            <a:fillRect/>
          </a:stretch>
        </p:blipFill>
        <p:spPr>
          <a:xfrm>
            <a:off x="5056005" y="1098946"/>
            <a:ext cx="970813" cy="1014377"/>
          </a:xfrm>
          <a:prstGeom prst="ellipse">
            <a:avLst/>
          </a:prstGeom>
          <a:ln>
            <a:solidFill>
              <a:schemeClr val="bg1">
                <a:lumMod val="85000"/>
              </a:schemeClr>
            </a:solidFill>
          </a:ln>
        </p:spPr>
      </p:pic>
      <p:pic>
        <p:nvPicPr>
          <p:cNvPr id="25" name="Grafik 24" descr="Ein Bild, das Zeichnung enthält.&#10;&#10;Automatisch generierte Beschreibung">
            <a:extLst>
              <a:ext uri="{FF2B5EF4-FFF2-40B4-BE49-F238E27FC236}">
                <a16:creationId xmlns:a16="http://schemas.microsoft.com/office/drawing/2014/main" id="{1EFE3431-BC04-4D40-8084-FC3F34B54610}"/>
              </a:ext>
            </a:extLst>
          </p:cNvPr>
          <p:cNvPicPr>
            <a:picLocks/>
          </p:cNvPicPr>
          <p:nvPr/>
        </p:nvPicPr>
        <p:blipFill rotWithShape="1">
          <a:blip r:embed="rId11">
            <a:extLst>
              <a:ext uri="{28A0092B-C50C-407E-A947-70E740481C1C}">
                <a14:useLocalDpi xmlns:a14="http://schemas.microsoft.com/office/drawing/2010/main" val="0"/>
              </a:ext>
            </a:extLst>
          </a:blip>
          <a:srcRect l="17195" t="24011" r="26455" b="23307"/>
          <a:stretch/>
        </p:blipFill>
        <p:spPr>
          <a:xfrm>
            <a:off x="2766193" y="3405110"/>
            <a:ext cx="970813" cy="1014377"/>
          </a:xfrm>
          <a:prstGeom prst="ellipse">
            <a:avLst/>
          </a:prstGeom>
          <a:ln>
            <a:solidFill>
              <a:schemeClr val="bg1">
                <a:lumMod val="85000"/>
              </a:schemeClr>
            </a:solidFill>
          </a:ln>
        </p:spPr>
      </p:pic>
      <p:pic>
        <p:nvPicPr>
          <p:cNvPr id="26" name="Grafik 25" descr="Ein Bild, das Zeichnung enthält.&#10;&#10;Automatisch generierte Beschreibung">
            <a:extLst>
              <a:ext uri="{FF2B5EF4-FFF2-40B4-BE49-F238E27FC236}">
                <a16:creationId xmlns:a16="http://schemas.microsoft.com/office/drawing/2014/main" id="{D366404B-1B57-4D19-875B-3298DF231609}"/>
              </a:ext>
            </a:extLst>
          </p:cNvPr>
          <p:cNvPicPr>
            <a:picLocks/>
          </p:cNvPicPr>
          <p:nvPr/>
        </p:nvPicPr>
        <p:blipFill rotWithShape="1">
          <a:blip r:embed="rId12">
            <a:extLst>
              <a:ext uri="{28A0092B-C50C-407E-A947-70E740481C1C}">
                <a14:useLocalDpi xmlns:a14="http://schemas.microsoft.com/office/drawing/2010/main" val="0"/>
              </a:ext>
            </a:extLst>
          </a:blip>
          <a:srcRect l="10450" r="39940"/>
          <a:stretch/>
        </p:blipFill>
        <p:spPr>
          <a:xfrm>
            <a:off x="2994098" y="4601788"/>
            <a:ext cx="970813" cy="1014377"/>
          </a:xfrm>
          <a:prstGeom prst="ellipse">
            <a:avLst/>
          </a:prstGeom>
          <a:ln>
            <a:solidFill>
              <a:schemeClr val="bg1">
                <a:lumMod val="85000"/>
              </a:schemeClr>
            </a:solidFill>
          </a:ln>
        </p:spPr>
      </p:pic>
      <p:sp>
        <p:nvSpPr>
          <p:cNvPr id="30" name="Halbbogen 29">
            <a:extLst>
              <a:ext uri="{FF2B5EF4-FFF2-40B4-BE49-F238E27FC236}">
                <a16:creationId xmlns:a16="http://schemas.microsoft.com/office/drawing/2014/main" id="{B9F5669F-4F88-4B71-85E3-C2008AC166CF}"/>
              </a:ext>
            </a:extLst>
          </p:cNvPr>
          <p:cNvSpPr/>
          <p:nvPr/>
        </p:nvSpPr>
        <p:spPr>
          <a:xfrm rot="4466250">
            <a:off x="3790418" y="2078442"/>
            <a:ext cx="3426766" cy="3719871"/>
          </a:xfrm>
          <a:prstGeom prst="blockArc">
            <a:avLst>
              <a:gd name="adj1" fmla="val 11003023"/>
              <a:gd name="adj2" fmla="val 12727146"/>
              <a:gd name="adj3" fmla="val 19654"/>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de-DE" dirty="0">
              <a:solidFill>
                <a:schemeClr val="tx1"/>
              </a:solidFill>
            </a:endParaRPr>
          </a:p>
        </p:txBody>
      </p:sp>
      <p:pic>
        <p:nvPicPr>
          <p:cNvPr id="40" name="Grafik 39" descr="Ein Bild, das Raum, Zeichnung enthält.&#10;&#10;Automatisch generierte Beschreibung">
            <a:extLst>
              <a:ext uri="{FF2B5EF4-FFF2-40B4-BE49-F238E27FC236}">
                <a16:creationId xmlns:a16="http://schemas.microsoft.com/office/drawing/2014/main" id="{C70D4172-79A7-4906-AECF-0BE8C1C6C1E6}"/>
              </a:ext>
            </a:extLst>
          </p:cNvPr>
          <p:cNvPicPr>
            <a:picLocks/>
          </p:cNvPicPr>
          <p:nvPr/>
        </p:nvPicPr>
        <p:blipFill rotWithShape="1">
          <a:blip r:embed="rId13">
            <a:extLst>
              <a:ext uri="{28A0092B-C50C-407E-A947-70E740481C1C}">
                <a14:useLocalDpi xmlns:a14="http://schemas.microsoft.com/office/drawing/2010/main" val="0"/>
              </a:ext>
            </a:extLst>
          </a:blip>
          <a:srcRect l="24064" t="2472" r="23460" b="4310"/>
          <a:stretch/>
        </p:blipFill>
        <p:spPr>
          <a:xfrm>
            <a:off x="6302921" y="5408574"/>
            <a:ext cx="970813" cy="1014377"/>
          </a:xfrm>
          <a:prstGeom prst="ellipse">
            <a:avLst/>
          </a:prstGeom>
          <a:ln>
            <a:solidFill>
              <a:schemeClr val="bg1">
                <a:lumMod val="85000"/>
              </a:schemeClr>
            </a:solidFill>
          </a:ln>
        </p:spPr>
      </p:pic>
      <p:pic>
        <p:nvPicPr>
          <p:cNvPr id="4" name="Grafik 3" descr="Ein Bild, das Logo enthält.&#10;&#10;Automatisch generierte Beschreibung">
            <a:extLst>
              <a:ext uri="{FF2B5EF4-FFF2-40B4-BE49-F238E27FC236}">
                <a16:creationId xmlns:a16="http://schemas.microsoft.com/office/drawing/2014/main" id="{A058CEA1-12A7-681A-B099-9A0E879357D6}"/>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872747" y="1377720"/>
            <a:ext cx="1014377" cy="1014377"/>
          </a:xfrm>
          <a:prstGeom prst="rect">
            <a:avLst/>
          </a:prstGeom>
        </p:spPr>
      </p:pic>
      <p:pic>
        <p:nvPicPr>
          <p:cNvPr id="11" name="Grafik 10" descr="Ein Bild, das Diagramm, Tortendiagramm enthält.&#10;&#10;Automatisch generierte Beschreibung">
            <a:extLst>
              <a:ext uri="{FF2B5EF4-FFF2-40B4-BE49-F238E27FC236}">
                <a16:creationId xmlns:a16="http://schemas.microsoft.com/office/drawing/2014/main" id="{86D2BDAA-91BA-C4FC-25CB-94E6440D996D}"/>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066805" y="5656844"/>
            <a:ext cx="1058169" cy="1058169"/>
          </a:xfrm>
          <a:prstGeom prst="rect">
            <a:avLst/>
          </a:prstGeom>
        </p:spPr>
      </p:pic>
    </p:spTree>
    <p:extLst>
      <p:ext uri="{BB962C8B-B14F-4D97-AF65-F5344CB8AC3E}">
        <p14:creationId xmlns:p14="http://schemas.microsoft.com/office/powerpoint/2010/main" val="22632282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D6E6999C-EF5A-41B9-8061-92E5AED7D98E}"/>
              </a:ext>
            </a:extLst>
          </p:cNvPr>
          <p:cNvSpPr txBox="1">
            <a:spLocks/>
          </p:cNvSpPr>
          <p:nvPr/>
        </p:nvSpPr>
        <p:spPr>
          <a:xfrm>
            <a:off x="472920" y="2416956"/>
            <a:ext cx="9953780" cy="264903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br>
              <a:rPr kumimoji="0" lang="de-DE" sz="3800" b="1"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br>
            <a:endParaRPr kumimoji="0" lang="de-DE" sz="3800" b="0" u="none" strike="noStrike" kern="1200" cap="none" spc="0" normalizeH="0" baseline="0" noProof="0" dirty="0">
              <a:ln>
                <a:noFill/>
              </a:ln>
              <a:solidFill>
                <a:sysClr val="windowText" lastClr="000000"/>
              </a:solidFill>
              <a:effectLst/>
              <a:uLnTx/>
              <a:uFillTx/>
              <a:latin typeface="Arial" panose="020B0604020202020204" pitchFamily="34" charset="0"/>
            </a:endParaRPr>
          </a:p>
        </p:txBody>
      </p:sp>
      <p:sp>
        <p:nvSpPr>
          <p:cNvPr id="10" name="Textfeld 9">
            <a:extLst>
              <a:ext uri="{FF2B5EF4-FFF2-40B4-BE49-F238E27FC236}">
                <a16:creationId xmlns:a16="http://schemas.microsoft.com/office/drawing/2014/main" id="{9B531D57-F4DA-4E5C-8244-976E2810AB2C}"/>
              </a:ext>
            </a:extLst>
          </p:cNvPr>
          <p:cNvSpPr txBox="1"/>
          <p:nvPr/>
        </p:nvSpPr>
        <p:spPr>
          <a:xfrm>
            <a:off x="4206190" y="4742820"/>
            <a:ext cx="2782746"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de-DE" b="1" dirty="0">
                <a:solidFill>
                  <a:schemeClr val="bg1"/>
                </a:solidFill>
                <a:latin typeface="Arial" panose="020B0604020202020204" pitchFamily="34" charset="0"/>
              </a:rPr>
              <a:t>Dänemark: </a:t>
            </a:r>
          </a:p>
          <a:p>
            <a:pPr algn="ctr"/>
            <a:r>
              <a:rPr lang="de-DE" b="1" dirty="0">
                <a:solidFill>
                  <a:schemeClr val="bg1"/>
                </a:solidFill>
                <a:latin typeface="Arial" panose="020B0604020202020204" pitchFamily="34" charset="0"/>
              </a:rPr>
              <a:t>Juli – Dezember 2025</a:t>
            </a:r>
          </a:p>
        </p:txBody>
      </p:sp>
      <p:sp>
        <p:nvSpPr>
          <p:cNvPr id="11" name="Textfeld 10">
            <a:extLst>
              <a:ext uri="{FF2B5EF4-FFF2-40B4-BE49-F238E27FC236}">
                <a16:creationId xmlns:a16="http://schemas.microsoft.com/office/drawing/2014/main" id="{2369AF00-1DD9-4686-A5D4-BED342654E8F}"/>
              </a:ext>
            </a:extLst>
          </p:cNvPr>
          <p:cNvSpPr txBox="1"/>
          <p:nvPr/>
        </p:nvSpPr>
        <p:spPr>
          <a:xfrm>
            <a:off x="7504832" y="4742820"/>
            <a:ext cx="2501433"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de-DE" b="1" dirty="0">
                <a:solidFill>
                  <a:schemeClr val="bg1"/>
                </a:solidFill>
                <a:latin typeface="Arial" panose="020B0604020202020204" pitchFamily="34" charset="0"/>
              </a:rPr>
              <a:t>Zypern:  </a:t>
            </a:r>
          </a:p>
          <a:p>
            <a:pPr algn="ctr"/>
            <a:r>
              <a:rPr lang="de-DE" b="1" dirty="0">
                <a:solidFill>
                  <a:schemeClr val="bg1"/>
                </a:solidFill>
                <a:latin typeface="Arial" panose="020B0604020202020204" pitchFamily="34" charset="0"/>
              </a:rPr>
              <a:t>Januar – Juni 2026</a:t>
            </a:r>
          </a:p>
        </p:txBody>
      </p:sp>
      <p:sp>
        <p:nvSpPr>
          <p:cNvPr id="12" name="Textfeld 11">
            <a:extLst>
              <a:ext uri="{FF2B5EF4-FFF2-40B4-BE49-F238E27FC236}">
                <a16:creationId xmlns:a16="http://schemas.microsoft.com/office/drawing/2014/main" id="{3C08DD44-CD92-4428-B916-2378E72ED4D4}"/>
              </a:ext>
            </a:extLst>
          </p:cNvPr>
          <p:cNvSpPr txBox="1"/>
          <p:nvPr/>
        </p:nvSpPr>
        <p:spPr>
          <a:xfrm>
            <a:off x="957709" y="4742819"/>
            <a:ext cx="2501433"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de-DE" b="1" dirty="0">
                <a:solidFill>
                  <a:schemeClr val="bg1"/>
                </a:solidFill>
                <a:latin typeface="Arial" panose="020B0604020202020204" pitchFamily="34" charset="0"/>
              </a:rPr>
              <a:t>Polen: </a:t>
            </a:r>
          </a:p>
          <a:p>
            <a:pPr algn="ctr"/>
            <a:r>
              <a:rPr lang="de-DE" b="1" dirty="0">
                <a:solidFill>
                  <a:schemeClr val="bg1"/>
                </a:solidFill>
                <a:latin typeface="Arial" panose="020B0604020202020204" pitchFamily="34" charset="0"/>
              </a:rPr>
              <a:t>Januar – Juni 2025</a:t>
            </a:r>
          </a:p>
        </p:txBody>
      </p:sp>
      <p:sp>
        <p:nvSpPr>
          <p:cNvPr id="13" name="Content Placeholder 8">
            <a:extLst>
              <a:ext uri="{FF2B5EF4-FFF2-40B4-BE49-F238E27FC236}">
                <a16:creationId xmlns:a16="http://schemas.microsoft.com/office/drawing/2014/main" id="{752795E0-5B4E-4107-BD5E-6097AC2E4986}"/>
              </a:ext>
            </a:extLst>
          </p:cNvPr>
          <p:cNvSpPr txBox="1">
            <a:spLocks/>
          </p:cNvSpPr>
          <p:nvPr/>
        </p:nvSpPr>
        <p:spPr>
          <a:xfrm>
            <a:off x="957710" y="1425589"/>
            <a:ext cx="9280572" cy="1033087"/>
          </a:xfrm>
          <a:prstGeom prst="rect">
            <a:avLst/>
          </a:prstGeom>
        </p:spPr>
        <p:txBody>
          <a:bodyPr>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r>
              <a:rPr lang="de-DE" sz="2200" dirty="0">
                <a:solidFill>
                  <a:schemeClr val="tx1"/>
                </a:solidFill>
                <a:latin typeface="Arial" panose="020B0604020202020204" pitchFamily="34" charset="0"/>
              </a:rPr>
              <a:t>Nacheinander hat immer 6 Monate lang ein Land den Vorsitz im </a:t>
            </a:r>
            <a:br>
              <a:rPr lang="de-DE" sz="2200" dirty="0">
                <a:solidFill>
                  <a:schemeClr val="tx1"/>
                </a:solidFill>
                <a:latin typeface="Arial" panose="020B0604020202020204" pitchFamily="34" charset="0"/>
              </a:rPr>
            </a:br>
            <a:r>
              <a:rPr lang="de-DE" sz="2200" dirty="0">
                <a:solidFill>
                  <a:schemeClr val="tx1"/>
                </a:solidFill>
                <a:latin typeface="Arial" panose="020B0604020202020204" pitchFamily="34" charset="0"/>
              </a:rPr>
              <a:t>Rat der EU. Unterstützt wird die EU-Ratspräsidentschaft dabei vom Generalsekretariat des Rates der EU. </a:t>
            </a:r>
            <a:endParaRPr lang="en-US" sz="2200" dirty="0">
              <a:solidFill>
                <a:schemeClr val="bg1"/>
              </a:solidFill>
              <a:latin typeface="Arial" panose="020B0604020202020204" pitchFamily="34" charset="0"/>
            </a:endParaRPr>
          </a:p>
        </p:txBody>
      </p:sp>
      <p:sp>
        <p:nvSpPr>
          <p:cNvPr id="14" name="Textplatzhalter 1">
            <a:extLst>
              <a:ext uri="{FF2B5EF4-FFF2-40B4-BE49-F238E27FC236}">
                <a16:creationId xmlns:a16="http://schemas.microsoft.com/office/drawing/2014/main" id="{3DDB35FC-6606-4391-8CAC-20887DE37584}"/>
              </a:ext>
            </a:extLst>
          </p:cNvPr>
          <p:cNvSpPr txBox="1">
            <a:spLocks/>
          </p:cNvSpPr>
          <p:nvPr/>
        </p:nvSpPr>
        <p:spPr>
          <a:xfrm>
            <a:off x="2208426" y="192177"/>
            <a:ext cx="8330480" cy="655637"/>
          </a:xfrm>
          <a:prstGeom prst="rect">
            <a:avLst/>
          </a:prstGeom>
        </p:spPr>
        <p:txBody>
          <a:bodyPr vert="horz" lIns="91440" tIns="45720" rIns="91440" bIns="45720" rtlCol="0">
            <a:no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3200" kern="1200">
                <a:solidFill>
                  <a:schemeClr val="accent3"/>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400" kern="1200">
                <a:solidFill>
                  <a:schemeClr val="accent3"/>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400" kern="1200">
                <a:solidFill>
                  <a:schemeClr val="accent3"/>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400" kern="1200">
                <a:solidFill>
                  <a:schemeClr val="accent3"/>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400" kern="1200">
                <a:solidFill>
                  <a:schemeClr val="accent3"/>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de-DE" dirty="0"/>
          </a:p>
        </p:txBody>
      </p:sp>
      <p:sp>
        <p:nvSpPr>
          <p:cNvPr id="5" name="Textplatzhalter 4">
            <a:extLst>
              <a:ext uri="{FF2B5EF4-FFF2-40B4-BE49-F238E27FC236}">
                <a16:creationId xmlns:a16="http://schemas.microsoft.com/office/drawing/2014/main" id="{EC815D60-7CF5-BB97-ADA3-CAF0C69B5171}"/>
              </a:ext>
            </a:extLst>
          </p:cNvPr>
          <p:cNvSpPr>
            <a:spLocks noGrp="1"/>
          </p:cNvSpPr>
          <p:nvPr>
            <p:ph type="body" sz="quarter" idx="10"/>
          </p:nvPr>
        </p:nvSpPr>
        <p:spPr/>
        <p:txBody>
          <a:bodyPr/>
          <a:lstStyle/>
          <a:p>
            <a:r>
              <a:rPr lang="de-DE" dirty="0">
                <a:solidFill>
                  <a:schemeClr val="tx1"/>
                </a:solidFill>
              </a:rPr>
              <a:t>Der Rat der Europäischen Union</a:t>
            </a:r>
          </a:p>
        </p:txBody>
      </p:sp>
      <p:pic>
        <p:nvPicPr>
          <p:cNvPr id="2" name="Grafik 1" descr="Ein Bild, das Zeichnung enthält.&#10;&#10;Automatisch generierte Beschreibung">
            <a:extLst>
              <a:ext uri="{FF2B5EF4-FFF2-40B4-BE49-F238E27FC236}">
                <a16:creationId xmlns:a16="http://schemas.microsoft.com/office/drawing/2014/main" id="{2CEA0E17-B6FC-6FCD-EB4E-02A1D3E2D69D}"/>
              </a:ext>
            </a:extLst>
          </p:cNvPr>
          <p:cNvPicPr preferRelativeResize="0">
            <a:picLocks/>
          </p:cNvPicPr>
          <p:nvPr/>
        </p:nvPicPr>
        <p:blipFill>
          <a:blip r:embed="rId3">
            <a:alphaModFix/>
            <a:extLst>
              <a:ext uri="{28A0092B-C50C-407E-A947-70E740481C1C}">
                <a14:useLocalDpi xmlns:a14="http://schemas.microsoft.com/office/drawing/2010/main" val="0"/>
              </a:ext>
            </a:extLst>
          </a:blip>
          <a:stretch>
            <a:fillRect/>
          </a:stretch>
        </p:blipFill>
        <p:spPr>
          <a:xfrm>
            <a:off x="4571563" y="2403000"/>
            <a:ext cx="2052000" cy="2052000"/>
          </a:xfrm>
          <a:prstGeom prst="ellipse">
            <a:avLst/>
          </a:prstGeom>
          <a:ln>
            <a:solidFill>
              <a:schemeClr val="bg1">
                <a:lumMod val="85000"/>
              </a:schemeClr>
            </a:solidFill>
          </a:ln>
        </p:spPr>
      </p:pic>
      <p:pic>
        <p:nvPicPr>
          <p:cNvPr id="6" name="Grafik 5">
            <a:extLst>
              <a:ext uri="{FF2B5EF4-FFF2-40B4-BE49-F238E27FC236}">
                <a16:creationId xmlns:a16="http://schemas.microsoft.com/office/drawing/2014/main" id="{2BCD5BA0-ED3F-A72A-8E33-1B40EEAE7842}"/>
              </a:ext>
            </a:extLst>
          </p:cNvPr>
          <p:cNvPicPr preferRelativeResize="0">
            <a:picLocks/>
          </p:cNvPicPr>
          <p:nvPr/>
        </p:nvPicPr>
        <p:blipFill>
          <a:blip r:embed="rId4">
            <a:alphaModFix/>
            <a:extLst>
              <a:ext uri="{28A0092B-C50C-407E-A947-70E740481C1C}">
                <a14:useLocalDpi xmlns:a14="http://schemas.microsoft.com/office/drawing/2010/main" val="0"/>
              </a:ext>
            </a:extLst>
          </a:blip>
          <a:stretch>
            <a:fillRect/>
          </a:stretch>
        </p:blipFill>
        <p:spPr>
          <a:xfrm>
            <a:off x="1182425" y="2458676"/>
            <a:ext cx="2052000" cy="2052543"/>
          </a:xfrm>
          <a:prstGeom prst="ellipse">
            <a:avLst/>
          </a:prstGeom>
          <a:ln>
            <a:solidFill>
              <a:schemeClr val="bg1">
                <a:lumMod val="85000"/>
              </a:schemeClr>
            </a:solidFill>
          </a:ln>
        </p:spPr>
      </p:pic>
      <p:pic>
        <p:nvPicPr>
          <p:cNvPr id="9" name="Grafik 8" descr="Ein Bild, das Logo, Clipart, Symbol, Grafiken enthält.&#10;&#10;Automatisch generierte Beschreibung">
            <a:extLst>
              <a:ext uri="{FF2B5EF4-FFF2-40B4-BE49-F238E27FC236}">
                <a16:creationId xmlns:a16="http://schemas.microsoft.com/office/drawing/2014/main" id="{6499FD1B-1FAB-484E-4804-6EAB7124A81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29548" y="2416956"/>
            <a:ext cx="2052000" cy="2052000"/>
          </a:xfrm>
          <a:prstGeom prst="rect">
            <a:avLst/>
          </a:prstGeom>
        </p:spPr>
      </p:pic>
    </p:spTree>
    <p:extLst>
      <p:ext uri="{BB962C8B-B14F-4D97-AF65-F5344CB8AC3E}">
        <p14:creationId xmlns:p14="http://schemas.microsoft.com/office/powerpoint/2010/main" val="3749430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750"/>
                                        <p:tgtEl>
                                          <p:spTgt spid="12"/>
                                        </p:tgtEl>
                                      </p:cBhvr>
                                    </p:animEffect>
                                  </p:childTnLst>
                                </p:cTn>
                              </p:par>
                            </p:childTnLst>
                          </p:cTn>
                        </p:par>
                        <p:par>
                          <p:cTn id="13" fill="hold">
                            <p:stCondLst>
                              <p:cond delay="75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750"/>
                                        <p:tgtEl>
                                          <p:spTgt spid="10"/>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8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3FEEBB48-E38F-4F1C-937D-2F1DF1DF55BA}"/>
              </a:ext>
            </a:extLst>
          </p:cNvPr>
          <p:cNvSpPr/>
          <p:nvPr/>
        </p:nvSpPr>
        <p:spPr>
          <a:xfrm>
            <a:off x="551384" y="5888931"/>
            <a:ext cx="6096000" cy="246221"/>
          </a:xfrm>
          <a:prstGeom prst="rect">
            <a:avLst/>
          </a:prstGeom>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altLang="de-DE" sz="1000" b="0" i="0" u="none" strike="noStrike" kern="1200" cap="none" spc="0" normalizeH="0" baseline="0" noProof="0" dirty="0">
                <a:ln>
                  <a:noFill/>
                </a:ln>
                <a:solidFill>
                  <a:srgbClr val="FFFFFF"/>
                </a:solidFill>
                <a:effectLst/>
                <a:uLnTx/>
                <a:uFillTx/>
                <a:latin typeface="Calibri" panose="020F0502020204030204" pitchFamily="34" charset="0"/>
                <a:ea typeface="+mn-ea"/>
                <a:cs typeface="Calibri" panose="020F0502020204030204" pitchFamily="34" charset="0"/>
              </a:rPr>
              <a:t>© CC0 1.0, https://www.flickr.com/photos/alabama_extension/48832143091/</a:t>
            </a:r>
          </a:p>
        </p:txBody>
      </p:sp>
      <p:pic>
        <p:nvPicPr>
          <p:cNvPr id="40" name="Grafik 49">
            <a:extLst>
              <a:ext uri="{FF2B5EF4-FFF2-40B4-BE49-F238E27FC236}">
                <a16:creationId xmlns:a16="http://schemas.microsoft.com/office/drawing/2014/main" id="{A107E8E4-BD32-4FC7-B207-BB6C3A5AAEA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15685" r="8702" b="10458"/>
          <a:stretch>
            <a:fillRect/>
          </a:stretch>
        </p:blipFill>
        <p:spPr bwMode="auto">
          <a:xfrm>
            <a:off x="10488488" y="291306"/>
            <a:ext cx="1479550" cy="147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 name="Gruppieren 16">
            <a:extLst>
              <a:ext uri="{FF2B5EF4-FFF2-40B4-BE49-F238E27FC236}">
                <a16:creationId xmlns:a16="http://schemas.microsoft.com/office/drawing/2014/main" id="{6DE1F093-3230-46EE-A87D-CA8D72EC9ADC}"/>
              </a:ext>
            </a:extLst>
          </p:cNvPr>
          <p:cNvGrpSpPr/>
          <p:nvPr/>
        </p:nvGrpSpPr>
        <p:grpSpPr>
          <a:xfrm>
            <a:off x="1071654" y="2479833"/>
            <a:ext cx="4448401" cy="3281370"/>
            <a:chOff x="5210545" y="1317182"/>
            <a:chExt cx="3632311" cy="2712590"/>
          </a:xfrm>
        </p:grpSpPr>
        <p:pic>
          <p:nvPicPr>
            <p:cNvPr id="18" name="Grafik 17">
              <a:extLst>
                <a:ext uri="{FF2B5EF4-FFF2-40B4-BE49-F238E27FC236}">
                  <a16:creationId xmlns:a16="http://schemas.microsoft.com/office/drawing/2014/main" id="{75F4667E-304C-4C08-9048-1F81717EA98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70380" y="1317182"/>
              <a:ext cx="3356585" cy="2255946"/>
            </a:xfrm>
            <a:prstGeom prst="rect">
              <a:avLst/>
            </a:prstGeom>
          </p:spPr>
        </p:pic>
        <p:sp>
          <p:nvSpPr>
            <p:cNvPr id="19" name="Rectangle 4">
              <a:extLst>
                <a:ext uri="{FF2B5EF4-FFF2-40B4-BE49-F238E27FC236}">
                  <a16:creationId xmlns:a16="http://schemas.microsoft.com/office/drawing/2014/main" id="{5B88E047-2025-4B1B-AEC8-3B6B097FCC8C}"/>
                </a:ext>
              </a:extLst>
            </p:cNvPr>
            <p:cNvSpPr>
              <a:spLocks noChangeArrowheads="1"/>
            </p:cNvSpPr>
            <p:nvPr/>
          </p:nvSpPr>
          <p:spPr bwMode="auto">
            <a:xfrm>
              <a:off x="5210545" y="3699016"/>
              <a:ext cx="3632311" cy="330756"/>
            </a:xfrm>
            <a:prstGeom prst="rect">
              <a:avLst/>
            </a:prstGeom>
            <a:noFill/>
            <a:ln w="9525" algn="ctr">
              <a:noFill/>
              <a:miter lim="800000"/>
              <a:headEnd/>
              <a:tailEnd/>
            </a:ln>
          </p:spPr>
          <p:txBody>
            <a:bodyPr wrap="square" anchor="ctr">
              <a:spAutoFit/>
            </a:bodyPr>
            <a:lstStyle/>
            <a:p>
              <a:pPr marL="0" marR="0" lvl="0" indent="0" algn="ctr" defTabSz="457200" rtl="0" eaLnBrk="1" fontAlgn="base" latinLnBrk="0" hangingPunct="1">
                <a:lnSpc>
                  <a:spcPct val="100000"/>
                </a:lnSpc>
                <a:spcBef>
                  <a:spcPct val="0"/>
                </a:spcBef>
                <a:spcAft>
                  <a:spcPts val="600"/>
                </a:spcAft>
                <a:buClrTx/>
                <a:buSzTx/>
                <a:buFontTx/>
                <a:buNone/>
                <a:tabLst/>
                <a:defRPr/>
              </a:pPr>
              <a:r>
                <a:rPr kumimoji="0" lang="de-DE" altLang="de-DE" sz="2000" b="0" i="0" u="none" strike="noStrike" kern="1200" cap="none" spc="0" normalizeH="0" baseline="0" noProof="0" dirty="0">
                  <a:ln>
                    <a:noFill/>
                  </a:ln>
                  <a:solidFill>
                    <a:srgbClr val="1B3272"/>
                  </a:solidFill>
                  <a:effectLst/>
                  <a:uLnTx/>
                  <a:uFillTx/>
                  <a:latin typeface="Arial" panose="020B0604020202020204" pitchFamily="34" charset="0"/>
                  <a:ea typeface="+mn-ea"/>
                  <a:cs typeface="Arial" panose="020B0604020202020204" pitchFamily="34" charset="0"/>
                </a:rPr>
                <a:t>10 verschiedene Formationen</a:t>
              </a:r>
            </a:p>
          </p:txBody>
        </p:sp>
      </p:grpSp>
      <p:graphicFrame>
        <p:nvGraphicFramePr>
          <p:cNvPr id="22" name="Tabelle 21">
            <a:extLst>
              <a:ext uri="{FF2B5EF4-FFF2-40B4-BE49-F238E27FC236}">
                <a16:creationId xmlns:a16="http://schemas.microsoft.com/office/drawing/2014/main" id="{4F78B7E7-F457-4F27-89D7-822683001CE4}"/>
              </a:ext>
            </a:extLst>
          </p:cNvPr>
          <p:cNvGraphicFramePr>
            <a:graphicFrameLocks noGrp="1"/>
          </p:cNvGraphicFramePr>
          <p:nvPr/>
        </p:nvGraphicFramePr>
        <p:xfrm>
          <a:off x="6260951" y="1268412"/>
          <a:ext cx="3887788" cy="4321175"/>
        </p:xfrm>
        <a:graphic>
          <a:graphicData uri="http://schemas.openxmlformats.org/drawingml/2006/table">
            <a:tbl>
              <a:tblPr firstRow="1" bandRow="1">
                <a:tableStyleId>{5C22544A-7EE6-4342-B048-85BDC9FD1C3A}</a:tableStyleId>
              </a:tblPr>
              <a:tblGrid>
                <a:gridCol w="1943894">
                  <a:extLst>
                    <a:ext uri="{9D8B030D-6E8A-4147-A177-3AD203B41FA5}">
                      <a16:colId xmlns:a16="http://schemas.microsoft.com/office/drawing/2014/main" val="20000"/>
                    </a:ext>
                  </a:extLst>
                </a:gridCol>
                <a:gridCol w="1943894">
                  <a:extLst>
                    <a:ext uri="{9D8B030D-6E8A-4147-A177-3AD203B41FA5}">
                      <a16:colId xmlns:a16="http://schemas.microsoft.com/office/drawing/2014/main" val="20001"/>
                    </a:ext>
                  </a:extLst>
                </a:gridCol>
              </a:tblGrid>
              <a:tr h="1030474">
                <a:tc>
                  <a:txBody>
                    <a:bodyPr/>
                    <a:lstStyle/>
                    <a:p>
                      <a:pPr algn="ctr"/>
                      <a:r>
                        <a:rPr lang="de-DE" sz="1800" dirty="0">
                          <a:solidFill>
                            <a:srgbClr val="1F7AB1"/>
                          </a:solidFill>
                        </a:rPr>
                        <a:t>55%</a:t>
                      </a:r>
                      <a:r>
                        <a:rPr lang="de-DE" sz="1800" baseline="0" dirty="0">
                          <a:solidFill>
                            <a:srgbClr val="1F7AB1"/>
                          </a:solidFill>
                        </a:rPr>
                        <a:t> der Mitgliedstaaten</a:t>
                      </a:r>
                      <a:endParaRPr lang="de-DE" sz="1800" dirty="0">
                        <a:solidFill>
                          <a:srgbClr val="1F7AB1"/>
                        </a:solidFill>
                      </a:endParaRPr>
                    </a:p>
                  </a:txBody>
                  <a:tcPr marL="91425" marR="91425" marT="45727" marB="45727" anchor="ctr">
                    <a:lnR w="28575" cap="flat" cmpd="sng" algn="ctr">
                      <a:solidFill>
                        <a:srgbClr val="06669E"/>
                      </a:solidFill>
                      <a:prstDash val="solid"/>
                      <a:round/>
                      <a:headEnd type="none" w="med" len="med"/>
                      <a:tailEnd type="none" w="med" len="med"/>
                    </a:lnR>
                    <a:lnB w="28575" cap="flat" cmpd="sng" algn="ctr">
                      <a:solidFill>
                        <a:srgbClr val="06669E"/>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800" dirty="0">
                          <a:solidFill>
                            <a:srgbClr val="1F7AB1"/>
                          </a:solidFill>
                        </a:rPr>
                        <a:t>65%</a:t>
                      </a:r>
                      <a:r>
                        <a:rPr lang="de-DE" sz="1800" baseline="0" dirty="0">
                          <a:solidFill>
                            <a:srgbClr val="1F7AB1"/>
                          </a:solidFill>
                        </a:rPr>
                        <a:t> der EU-Bevölkerung</a:t>
                      </a:r>
                      <a:endParaRPr lang="de-DE" sz="1800" dirty="0">
                        <a:solidFill>
                          <a:srgbClr val="1F7AB1"/>
                        </a:solidFill>
                      </a:endParaRPr>
                    </a:p>
                  </a:txBody>
                  <a:tcPr marL="91425" marR="91425" marT="45727" marB="45727" anchor="ctr">
                    <a:lnL w="28575" cap="flat" cmpd="sng" algn="ctr">
                      <a:solidFill>
                        <a:srgbClr val="06669E"/>
                      </a:solidFill>
                      <a:prstDash val="solid"/>
                      <a:round/>
                      <a:headEnd type="none" w="med" len="med"/>
                      <a:tailEnd type="none" w="med" len="med"/>
                    </a:lnL>
                    <a:lnB w="28575" cap="flat" cmpd="sng" algn="ctr">
                      <a:solidFill>
                        <a:srgbClr val="06669E"/>
                      </a:solidFill>
                      <a:prstDash val="solid"/>
                      <a:round/>
                      <a:headEnd type="none" w="med" len="med"/>
                      <a:tailEnd type="none" w="med" len="med"/>
                    </a:lnB>
                    <a:noFill/>
                  </a:tcPr>
                </a:tc>
                <a:extLst>
                  <a:ext uri="{0D108BD9-81ED-4DB2-BD59-A6C34878D82A}">
                    <a16:rowId xmlns:a16="http://schemas.microsoft.com/office/drawing/2014/main" val="10000"/>
                  </a:ext>
                </a:extLst>
              </a:tr>
              <a:tr h="432660">
                <a:tc>
                  <a:txBody>
                    <a:bodyPr/>
                    <a:lstStyle/>
                    <a:p>
                      <a:pPr algn="ctr"/>
                      <a:endParaRPr lang="de-DE" sz="1800" dirty="0">
                        <a:solidFill>
                          <a:srgbClr val="1F7AB1"/>
                        </a:solidFill>
                      </a:endParaRPr>
                    </a:p>
                  </a:txBody>
                  <a:tcPr marL="91425" marR="91425" marT="45727" marB="45727">
                    <a:lnR w="28575" cap="flat" cmpd="sng" algn="ctr">
                      <a:solidFill>
                        <a:srgbClr val="06669E"/>
                      </a:solidFill>
                      <a:prstDash val="solid"/>
                      <a:round/>
                      <a:headEnd type="none" w="med" len="med"/>
                      <a:tailEnd type="none" w="med" len="med"/>
                    </a:lnR>
                    <a:lnT w="28575" cap="flat" cmpd="sng" algn="ctr">
                      <a:solidFill>
                        <a:srgbClr val="06669E"/>
                      </a:solidFill>
                      <a:prstDash val="solid"/>
                      <a:round/>
                      <a:headEnd type="none" w="med" len="med"/>
                      <a:tailEnd type="none" w="med" len="med"/>
                    </a:lnT>
                    <a:noFill/>
                  </a:tcPr>
                </a:tc>
                <a:tc>
                  <a:txBody>
                    <a:bodyPr/>
                    <a:lstStyle/>
                    <a:p>
                      <a:pPr algn="ctr"/>
                      <a:endParaRPr lang="de-DE" sz="1800" dirty="0">
                        <a:solidFill>
                          <a:srgbClr val="1F7AB1"/>
                        </a:solidFill>
                      </a:endParaRPr>
                    </a:p>
                  </a:txBody>
                  <a:tcPr marL="91425" marR="91425" marT="45727" marB="45727">
                    <a:lnL w="28575" cap="flat" cmpd="sng" algn="ctr">
                      <a:solidFill>
                        <a:srgbClr val="06669E"/>
                      </a:solidFill>
                      <a:prstDash val="solid"/>
                      <a:round/>
                      <a:headEnd type="none" w="med" len="med"/>
                      <a:tailEnd type="none" w="med" len="med"/>
                    </a:lnL>
                    <a:lnT w="28575" cap="flat" cmpd="sng" algn="ctr">
                      <a:solidFill>
                        <a:srgbClr val="06669E"/>
                      </a:solidFill>
                      <a:prstDash val="solid"/>
                      <a:round/>
                      <a:headEnd type="none" w="med" len="med"/>
                      <a:tailEnd type="none" w="med" len="med"/>
                    </a:lnT>
                    <a:noFill/>
                  </a:tcPr>
                </a:tc>
                <a:extLst>
                  <a:ext uri="{0D108BD9-81ED-4DB2-BD59-A6C34878D82A}">
                    <a16:rowId xmlns:a16="http://schemas.microsoft.com/office/drawing/2014/main" val="10001"/>
                  </a:ext>
                </a:extLst>
              </a:tr>
              <a:tr h="2858041">
                <a:tc>
                  <a:txBody>
                    <a:bodyPr/>
                    <a:lstStyle/>
                    <a:p>
                      <a:endParaRPr lang="de-DE" sz="1800" dirty="0">
                        <a:solidFill>
                          <a:schemeClr val="bg1"/>
                        </a:solidFill>
                      </a:endParaRPr>
                    </a:p>
                  </a:txBody>
                  <a:tcPr marL="91425" marR="91425" marT="45727" marB="45727">
                    <a:lnR w="28575" cap="flat" cmpd="sng" algn="ctr">
                      <a:solidFill>
                        <a:srgbClr val="06669E"/>
                      </a:solidFill>
                      <a:prstDash val="solid"/>
                      <a:round/>
                      <a:headEnd type="none" w="med" len="med"/>
                      <a:tailEnd type="none" w="med" len="med"/>
                    </a:lnR>
                    <a:solidFill>
                      <a:schemeClr val="bg1"/>
                    </a:solidFill>
                  </a:tcPr>
                </a:tc>
                <a:tc>
                  <a:txBody>
                    <a:bodyPr/>
                    <a:lstStyle/>
                    <a:p>
                      <a:endParaRPr lang="de-DE" sz="1800" dirty="0">
                        <a:solidFill>
                          <a:schemeClr val="bg1"/>
                        </a:solidFill>
                      </a:endParaRPr>
                    </a:p>
                  </a:txBody>
                  <a:tcPr marL="91425" marR="91425" marT="45727" marB="45727">
                    <a:lnL w="28575" cap="flat" cmpd="sng" algn="ctr">
                      <a:solidFill>
                        <a:srgbClr val="06669E"/>
                      </a:solidFill>
                      <a:prstDash val="solid"/>
                      <a:round/>
                      <a:headEnd type="none" w="med" len="med"/>
                      <a:tailEnd type="none" w="med" len="med"/>
                    </a:lnL>
                    <a:solidFill>
                      <a:schemeClr val="bg1"/>
                    </a:solidFill>
                  </a:tcPr>
                </a:tc>
                <a:extLst>
                  <a:ext uri="{0D108BD9-81ED-4DB2-BD59-A6C34878D82A}">
                    <a16:rowId xmlns:a16="http://schemas.microsoft.com/office/drawing/2014/main" val="10002"/>
                  </a:ext>
                </a:extLst>
              </a:tr>
            </a:tbl>
          </a:graphicData>
        </a:graphic>
      </p:graphicFrame>
      <p:grpSp>
        <p:nvGrpSpPr>
          <p:cNvPr id="23" name="Gruppieren 95">
            <a:extLst>
              <a:ext uri="{FF2B5EF4-FFF2-40B4-BE49-F238E27FC236}">
                <a16:creationId xmlns:a16="http://schemas.microsoft.com/office/drawing/2014/main" id="{D992EDCF-C927-4BA9-8B9D-3A48C8C61C4E}"/>
              </a:ext>
            </a:extLst>
          </p:cNvPr>
          <p:cNvGrpSpPr>
            <a:grpSpLocks/>
          </p:cNvGrpSpPr>
          <p:nvPr/>
        </p:nvGrpSpPr>
        <p:grpSpPr bwMode="auto">
          <a:xfrm>
            <a:off x="6405413" y="2347911"/>
            <a:ext cx="3600450" cy="2952750"/>
            <a:chOff x="1691680" y="1916832"/>
            <a:chExt cx="3600400" cy="2952328"/>
          </a:xfrm>
        </p:grpSpPr>
        <p:sp>
          <p:nvSpPr>
            <p:cNvPr id="24" name="Ellipse 23">
              <a:extLst>
                <a:ext uri="{FF2B5EF4-FFF2-40B4-BE49-F238E27FC236}">
                  <a16:creationId xmlns:a16="http://schemas.microsoft.com/office/drawing/2014/main" id="{843003EE-9924-409D-82C4-B5BD3FE727F3}"/>
                </a:ext>
              </a:extLst>
            </p:cNvPr>
            <p:cNvSpPr/>
            <p:nvPr/>
          </p:nvSpPr>
          <p:spPr>
            <a:xfrm>
              <a:off x="2052038" y="2780309"/>
              <a:ext cx="360357" cy="3603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5" name="Ellipse 24">
              <a:extLst>
                <a:ext uri="{FF2B5EF4-FFF2-40B4-BE49-F238E27FC236}">
                  <a16:creationId xmlns:a16="http://schemas.microsoft.com/office/drawing/2014/main" id="{72118121-35D0-4B4E-9F3C-10CF7762CDF6}"/>
                </a:ext>
              </a:extLst>
            </p:cNvPr>
            <p:cNvSpPr/>
            <p:nvPr/>
          </p:nvSpPr>
          <p:spPr>
            <a:xfrm>
              <a:off x="2052038" y="3213635"/>
              <a:ext cx="360357" cy="3587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6" name="Ellipse 25">
              <a:extLst>
                <a:ext uri="{FF2B5EF4-FFF2-40B4-BE49-F238E27FC236}">
                  <a16:creationId xmlns:a16="http://schemas.microsoft.com/office/drawing/2014/main" id="{87D50D05-4465-454C-84E4-EC1FC83087BB}"/>
                </a:ext>
              </a:extLst>
            </p:cNvPr>
            <p:cNvSpPr/>
            <p:nvPr/>
          </p:nvSpPr>
          <p:spPr>
            <a:xfrm>
              <a:off x="2412395" y="2348570"/>
              <a:ext cx="358770" cy="3603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7" name="Ellipse 26">
              <a:extLst>
                <a:ext uri="{FF2B5EF4-FFF2-40B4-BE49-F238E27FC236}">
                  <a16:creationId xmlns:a16="http://schemas.microsoft.com/office/drawing/2014/main" id="{ED3803B7-2DC9-4FD2-80CD-EED2EF3D986E}"/>
                </a:ext>
              </a:extLst>
            </p:cNvPr>
            <p:cNvSpPr/>
            <p:nvPr/>
          </p:nvSpPr>
          <p:spPr>
            <a:xfrm>
              <a:off x="1691680" y="2780309"/>
              <a:ext cx="360358" cy="3603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8" name="Ellipse 27">
              <a:extLst>
                <a:ext uri="{FF2B5EF4-FFF2-40B4-BE49-F238E27FC236}">
                  <a16:creationId xmlns:a16="http://schemas.microsoft.com/office/drawing/2014/main" id="{0859D37F-30A4-4B7C-A67D-E3A2A69505EB}"/>
                </a:ext>
              </a:extLst>
            </p:cNvPr>
            <p:cNvSpPr/>
            <p:nvPr/>
          </p:nvSpPr>
          <p:spPr>
            <a:xfrm>
              <a:off x="2052038" y="2348570"/>
              <a:ext cx="360357" cy="3603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9" name="Ellipse 28">
              <a:extLst>
                <a:ext uri="{FF2B5EF4-FFF2-40B4-BE49-F238E27FC236}">
                  <a16:creationId xmlns:a16="http://schemas.microsoft.com/office/drawing/2014/main" id="{656CE98A-09BE-4EE6-A4BC-A3AE2DC735E3}"/>
                </a:ext>
              </a:extLst>
            </p:cNvPr>
            <p:cNvSpPr/>
            <p:nvPr/>
          </p:nvSpPr>
          <p:spPr>
            <a:xfrm>
              <a:off x="2052038" y="1916832"/>
              <a:ext cx="360357" cy="3603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42" name="Ellipse 41">
              <a:extLst>
                <a:ext uri="{FF2B5EF4-FFF2-40B4-BE49-F238E27FC236}">
                  <a16:creationId xmlns:a16="http://schemas.microsoft.com/office/drawing/2014/main" id="{7CBC034B-CF0C-4C6D-8D4D-1D42884A56D8}"/>
                </a:ext>
              </a:extLst>
            </p:cNvPr>
            <p:cNvSpPr/>
            <p:nvPr/>
          </p:nvSpPr>
          <p:spPr>
            <a:xfrm>
              <a:off x="1691680" y="2348570"/>
              <a:ext cx="360358" cy="3603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43" name="Ellipse 42">
              <a:extLst>
                <a:ext uri="{FF2B5EF4-FFF2-40B4-BE49-F238E27FC236}">
                  <a16:creationId xmlns:a16="http://schemas.microsoft.com/office/drawing/2014/main" id="{57462DE6-6F6A-465D-A518-97DBBF5A8B89}"/>
                </a:ext>
              </a:extLst>
            </p:cNvPr>
            <p:cNvSpPr/>
            <p:nvPr/>
          </p:nvSpPr>
          <p:spPr>
            <a:xfrm>
              <a:off x="1691680" y="1916832"/>
              <a:ext cx="360358" cy="3603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44" name="Ellipse 43">
              <a:extLst>
                <a:ext uri="{FF2B5EF4-FFF2-40B4-BE49-F238E27FC236}">
                  <a16:creationId xmlns:a16="http://schemas.microsoft.com/office/drawing/2014/main" id="{4BF55A3A-D8AC-4735-A293-C715158F84A7}"/>
                </a:ext>
              </a:extLst>
            </p:cNvPr>
            <p:cNvSpPr/>
            <p:nvPr/>
          </p:nvSpPr>
          <p:spPr>
            <a:xfrm>
              <a:off x="1691680" y="3213635"/>
              <a:ext cx="360358" cy="3587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45" name="Ellipse 44">
              <a:extLst>
                <a:ext uri="{FF2B5EF4-FFF2-40B4-BE49-F238E27FC236}">
                  <a16:creationId xmlns:a16="http://schemas.microsoft.com/office/drawing/2014/main" id="{70C705C2-E2A7-4C9F-B6FA-5DED4F915E29}"/>
                </a:ext>
              </a:extLst>
            </p:cNvPr>
            <p:cNvSpPr/>
            <p:nvPr/>
          </p:nvSpPr>
          <p:spPr>
            <a:xfrm>
              <a:off x="2771165" y="1916832"/>
              <a:ext cx="360358" cy="3603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46" name="Ellipse 45">
              <a:extLst>
                <a:ext uri="{FF2B5EF4-FFF2-40B4-BE49-F238E27FC236}">
                  <a16:creationId xmlns:a16="http://schemas.microsoft.com/office/drawing/2014/main" id="{8746FFA9-627F-412A-929A-2F43681F441B}"/>
                </a:ext>
              </a:extLst>
            </p:cNvPr>
            <p:cNvSpPr/>
            <p:nvPr/>
          </p:nvSpPr>
          <p:spPr>
            <a:xfrm>
              <a:off x="2412395" y="1916832"/>
              <a:ext cx="358770" cy="3603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47" name="Ellipse 46">
              <a:extLst>
                <a:ext uri="{FF2B5EF4-FFF2-40B4-BE49-F238E27FC236}">
                  <a16:creationId xmlns:a16="http://schemas.microsoft.com/office/drawing/2014/main" id="{A9E217A3-7EA4-4767-819E-9D818403EF97}"/>
                </a:ext>
              </a:extLst>
            </p:cNvPr>
            <p:cNvSpPr/>
            <p:nvPr/>
          </p:nvSpPr>
          <p:spPr>
            <a:xfrm>
              <a:off x="2771165" y="2348570"/>
              <a:ext cx="360358" cy="3603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48" name="Ellipse 47">
              <a:extLst>
                <a:ext uri="{FF2B5EF4-FFF2-40B4-BE49-F238E27FC236}">
                  <a16:creationId xmlns:a16="http://schemas.microsoft.com/office/drawing/2014/main" id="{E942B2F7-54BE-4443-A3D5-649F9C25BF89}"/>
                </a:ext>
              </a:extLst>
            </p:cNvPr>
            <p:cNvSpPr/>
            <p:nvPr/>
          </p:nvSpPr>
          <p:spPr>
            <a:xfrm>
              <a:off x="2412395" y="3213635"/>
              <a:ext cx="358770" cy="3587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49" name="Ellipse 48">
              <a:extLst>
                <a:ext uri="{FF2B5EF4-FFF2-40B4-BE49-F238E27FC236}">
                  <a16:creationId xmlns:a16="http://schemas.microsoft.com/office/drawing/2014/main" id="{3615001E-81C4-47BD-85DB-B68282C070C3}"/>
                </a:ext>
              </a:extLst>
            </p:cNvPr>
            <p:cNvSpPr/>
            <p:nvPr/>
          </p:nvSpPr>
          <p:spPr>
            <a:xfrm>
              <a:off x="2771165" y="2780309"/>
              <a:ext cx="360358" cy="3603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50" name="Ellipse 49">
              <a:extLst>
                <a:ext uri="{FF2B5EF4-FFF2-40B4-BE49-F238E27FC236}">
                  <a16:creationId xmlns:a16="http://schemas.microsoft.com/office/drawing/2014/main" id="{71C70E09-7278-4514-827E-0BDDB854133E}"/>
                </a:ext>
              </a:extLst>
            </p:cNvPr>
            <p:cNvSpPr/>
            <p:nvPr/>
          </p:nvSpPr>
          <p:spPr>
            <a:xfrm>
              <a:off x="2412395" y="2780309"/>
              <a:ext cx="358770" cy="3603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51" name="Ellipse 50">
              <a:extLst>
                <a:ext uri="{FF2B5EF4-FFF2-40B4-BE49-F238E27FC236}">
                  <a16:creationId xmlns:a16="http://schemas.microsoft.com/office/drawing/2014/main" id="{8B3808E0-17C3-4E2B-9FE5-8FA766108C67}"/>
                </a:ext>
              </a:extLst>
            </p:cNvPr>
            <p:cNvSpPr/>
            <p:nvPr/>
          </p:nvSpPr>
          <p:spPr>
            <a:xfrm>
              <a:off x="1691680" y="4077111"/>
              <a:ext cx="360358" cy="360310"/>
            </a:xfrm>
            <a:prstGeom prst="ellipse">
              <a:avLst/>
            </a:prstGeom>
            <a:solidFill>
              <a:schemeClr val="accent1">
                <a:lumMod val="20000"/>
                <a:lumOff val="80000"/>
              </a:schemeClr>
            </a:solidFill>
            <a:ln>
              <a:solidFill>
                <a:srgbClr val="06669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srgbClr val="4F81BD">
                    <a:lumMod val="20000"/>
                    <a:lumOff val="80000"/>
                  </a:srgbClr>
                </a:solidFill>
                <a:effectLst/>
                <a:uLnTx/>
                <a:uFillTx/>
                <a:latin typeface="Trebuchet MS" panose="020B0603020202020204"/>
                <a:ea typeface="+mn-ea"/>
                <a:cs typeface="+mn-cs"/>
              </a:endParaRPr>
            </a:p>
          </p:txBody>
        </p:sp>
        <p:sp>
          <p:nvSpPr>
            <p:cNvPr id="52" name="Ellipse 51">
              <a:extLst>
                <a:ext uri="{FF2B5EF4-FFF2-40B4-BE49-F238E27FC236}">
                  <a16:creationId xmlns:a16="http://schemas.microsoft.com/office/drawing/2014/main" id="{114DD41F-814B-403A-94F8-362AE2497B0E}"/>
                </a:ext>
              </a:extLst>
            </p:cNvPr>
            <p:cNvSpPr/>
            <p:nvPr/>
          </p:nvSpPr>
          <p:spPr>
            <a:xfrm>
              <a:off x="2052038" y="4508850"/>
              <a:ext cx="360357" cy="360310"/>
            </a:xfrm>
            <a:prstGeom prst="ellipse">
              <a:avLst/>
            </a:prstGeom>
            <a:solidFill>
              <a:schemeClr val="accent1">
                <a:lumMod val="20000"/>
                <a:lumOff val="80000"/>
              </a:schemeClr>
            </a:solidFill>
            <a:ln>
              <a:solidFill>
                <a:srgbClr val="06669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srgbClr val="4F81BD">
                    <a:lumMod val="20000"/>
                    <a:lumOff val="80000"/>
                  </a:srgbClr>
                </a:solidFill>
                <a:effectLst/>
                <a:uLnTx/>
                <a:uFillTx/>
                <a:latin typeface="Trebuchet MS" panose="020B0603020202020204"/>
                <a:ea typeface="+mn-ea"/>
                <a:cs typeface="+mn-cs"/>
              </a:endParaRPr>
            </a:p>
          </p:txBody>
        </p:sp>
        <p:sp>
          <p:nvSpPr>
            <p:cNvPr id="53" name="Ellipse 52">
              <a:extLst>
                <a:ext uri="{FF2B5EF4-FFF2-40B4-BE49-F238E27FC236}">
                  <a16:creationId xmlns:a16="http://schemas.microsoft.com/office/drawing/2014/main" id="{2FCFDBBF-5D34-408B-AB9D-BD82364DA179}"/>
                </a:ext>
              </a:extLst>
            </p:cNvPr>
            <p:cNvSpPr/>
            <p:nvPr/>
          </p:nvSpPr>
          <p:spPr>
            <a:xfrm>
              <a:off x="1691680" y="4508850"/>
              <a:ext cx="360358" cy="360310"/>
            </a:xfrm>
            <a:prstGeom prst="ellipse">
              <a:avLst/>
            </a:prstGeom>
            <a:solidFill>
              <a:schemeClr val="accent1">
                <a:lumMod val="20000"/>
                <a:lumOff val="80000"/>
              </a:schemeClr>
            </a:solidFill>
            <a:ln>
              <a:solidFill>
                <a:srgbClr val="06669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srgbClr val="4F81BD">
                    <a:lumMod val="20000"/>
                    <a:lumOff val="80000"/>
                  </a:srgbClr>
                </a:solidFill>
                <a:effectLst/>
                <a:uLnTx/>
                <a:uFillTx/>
                <a:latin typeface="Trebuchet MS" panose="020B0603020202020204"/>
                <a:ea typeface="+mn-ea"/>
                <a:cs typeface="+mn-cs"/>
              </a:endParaRPr>
            </a:p>
          </p:txBody>
        </p:sp>
        <p:sp>
          <p:nvSpPr>
            <p:cNvPr id="54" name="Ellipse 53">
              <a:extLst>
                <a:ext uri="{FF2B5EF4-FFF2-40B4-BE49-F238E27FC236}">
                  <a16:creationId xmlns:a16="http://schemas.microsoft.com/office/drawing/2014/main" id="{8EB88D61-26E9-43B8-8A83-88BE9345D98A}"/>
                </a:ext>
              </a:extLst>
            </p:cNvPr>
            <p:cNvSpPr/>
            <p:nvPr/>
          </p:nvSpPr>
          <p:spPr>
            <a:xfrm>
              <a:off x="2052038" y="3645373"/>
              <a:ext cx="360357" cy="360310"/>
            </a:xfrm>
            <a:prstGeom prst="ellipse">
              <a:avLst/>
            </a:prstGeom>
            <a:solidFill>
              <a:schemeClr val="accent1">
                <a:lumMod val="20000"/>
                <a:lumOff val="80000"/>
              </a:schemeClr>
            </a:solidFill>
            <a:ln>
              <a:solidFill>
                <a:srgbClr val="06669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srgbClr val="4F81BD">
                    <a:lumMod val="20000"/>
                    <a:lumOff val="80000"/>
                  </a:srgbClr>
                </a:solidFill>
                <a:effectLst/>
                <a:uLnTx/>
                <a:uFillTx/>
                <a:latin typeface="Trebuchet MS" panose="020B0603020202020204"/>
                <a:ea typeface="+mn-ea"/>
                <a:cs typeface="+mn-cs"/>
              </a:endParaRPr>
            </a:p>
          </p:txBody>
        </p:sp>
        <p:sp>
          <p:nvSpPr>
            <p:cNvPr id="55" name="Ellipse 54">
              <a:extLst>
                <a:ext uri="{FF2B5EF4-FFF2-40B4-BE49-F238E27FC236}">
                  <a16:creationId xmlns:a16="http://schemas.microsoft.com/office/drawing/2014/main" id="{0230D5D4-6850-422D-9AB1-93753DE5EFD2}"/>
                </a:ext>
              </a:extLst>
            </p:cNvPr>
            <p:cNvSpPr/>
            <p:nvPr/>
          </p:nvSpPr>
          <p:spPr>
            <a:xfrm>
              <a:off x="2412395" y="4508850"/>
              <a:ext cx="358770" cy="360310"/>
            </a:xfrm>
            <a:prstGeom prst="ellipse">
              <a:avLst/>
            </a:prstGeom>
            <a:solidFill>
              <a:schemeClr val="accent1">
                <a:lumMod val="20000"/>
                <a:lumOff val="80000"/>
              </a:schemeClr>
            </a:solidFill>
            <a:ln>
              <a:solidFill>
                <a:srgbClr val="06669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srgbClr val="4F81BD">
                    <a:lumMod val="20000"/>
                    <a:lumOff val="80000"/>
                  </a:srgbClr>
                </a:solidFill>
                <a:effectLst/>
                <a:uLnTx/>
                <a:uFillTx/>
                <a:latin typeface="Trebuchet MS" panose="020B0603020202020204"/>
                <a:ea typeface="+mn-ea"/>
                <a:cs typeface="+mn-cs"/>
              </a:endParaRPr>
            </a:p>
          </p:txBody>
        </p:sp>
        <p:sp>
          <p:nvSpPr>
            <p:cNvPr id="56" name="Ellipse 55">
              <a:extLst>
                <a:ext uri="{FF2B5EF4-FFF2-40B4-BE49-F238E27FC236}">
                  <a16:creationId xmlns:a16="http://schemas.microsoft.com/office/drawing/2014/main" id="{9A534C03-655C-4682-8B9E-79EB6A90FDD3}"/>
                </a:ext>
              </a:extLst>
            </p:cNvPr>
            <p:cNvSpPr/>
            <p:nvPr/>
          </p:nvSpPr>
          <p:spPr>
            <a:xfrm>
              <a:off x="2771165" y="3213635"/>
              <a:ext cx="360358" cy="358724"/>
            </a:xfrm>
            <a:prstGeom prst="ellipse">
              <a:avLst/>
            </a:prstGeom>
            <a:solidFill>
              <a:schemeClr val="accent1">
                <a:lumMod val="20000"/>
                <a:lumOff val="80000"/>
              </a:schemeClr>
            </a:solidFill>
            <a:ln>
              <a:solidFill>
                <a:srgbClr val="06669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srgbClr val="4F81BD">
                    <a:lumMod val="20000"/>
                    <a:lumOff val="80000"/>
                  </a:srgbClr>
                </a:solidFill>
                <a:effectLst/>
                <a:uLnTx/>
                <a:uFillTx/>
                <a:latin typeface="Trebuchet MS" panose="020B0603020202020204"/>
                <a:ea typeface="+mn-ea"/>
                <a:cs typeface="+mn-cs"/>
              </a:endParaRPr>
            </a:p>
          </p:txBody>
        </p:sp>
        <p:sp>
          <p:nvSpPr>
            <p:cNvPr id="57" name="Ellipse 56">
              <a:extLst>
                <a:ext uri="{FF2B5EF4-FFF2-40B4-BE49-F238E27FC236}">
                  <a16:creationId xmlns:a16="http://schemas.microsoft.com/office/drawing/2014/main" id="{929525E5-4FD2-4CB0-81AC-29007C643607}"/>
                </a:ext>
              </a:extLst>
            </p:cNvPr>
            <p:cNvSpPr/>
            <p:nvPr/>
          </p:nvSpPr>
          <p:spPr>
            <a:xfrm>
              <a:off x="2771165" y="4077111"/>
              <a:ext cx="360358" cy="360310"/>
            </a:xfrm>
            <a:prstGeom prst="ellipse">
              <a:avLst/>
            </a:prstGeom>
            <a:solidFill>
              <a:schemeClr val="accent1">
                <a:lumMod val="20000"/>
                <a:lumOff val="80000"/>
              </a:schemeClr>
            </a:solidFill>
            <a:ln>
              <a:solidFill>
                <a:srgbClr val="06669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srgbClr val="4F81BD">
                    <a:lumMod val="20000"/>
                    <a:lumOff val="80000"/>
                  </a:srgbClr>
                </a:solidFill>
                <a:effectLst/>
                <a:uLnTx/>
                <a:uFillTx/>
                <a:latin typeface="Trebuchet MS" panose="020B0603020202020204"/>
                <a:ea typeface="+mn-ea"/>
                <a:cs typeface="+mn-cs"/>
              </a:endParaRPr>
            </a:p>
          </p:txBody>
        </p:sp>
        <p:sp>
          <p:nvSpPr>
            <p:cNvPr id="58" name="Ellipse 57">
              <a:extLst>
                <a:ext uri="{FF2B5EF4-FFF2-40B4-BE49-F238E27FC236}">
                  <a16:creationId xmlns:a16="http://schemas.microsoft.com/office/drawing/2014/main" id="{6C48610A-436E-41D2-8D97-5D8360E938C8}"/>
                </a:ext>
              </a:extLst>
            </p:cNvPr>
            <p:cNvSpPr/>
            <p:nvPr/>
          </p:nvSpPr>
          <p:spPr>
            <a:xfrm>
              <a:off x="2412395" y="3645373"/>
              <a:ext cx="358770" cy="360310"/>
            </a:xfrm>
            <a:prstGeom prst="ellipse">
              <a:avLst/>
            </a:prstGeom>
            <a:solidFill>
              <a:schemeClr val="accent1">
                <a:lumMod val="20000"/>
                <a:lumOff val="80000"/>
              </a:schemeClr>
            </a:solidFill>
            <a:ln>
              <a:solidFill>
                <a:srgbClr val="06669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srgbClr val="4F81BD">
                    <a:lumMod val="20000"/>
                    <a:lumOff val="80000"/>
                  </a:srgbClr>
                </a:solidFill>
                <a:effectLst/>
                <a:uLnTx/>
                <a:uFillTx/>
                <a:latin typeface="Trebuchet MS" panose="020B0603020202020204"/>
                <a:ea typeface="+mn-ea"/>
                <a:cs typeface="+mn-cs"/>
              </a:endParaRPr>
            </a:p>
          </p:txBody>
        </p:sp>
        <p:sp>
          <p:nvSpPr>
            <p:cNvPr id="59" name="Ellipse 58">
              <a:extLst>
                <a:ext uri="{FF2B5EF4-FFF2-40B4-BE49-F238E27FC236}">
                  <a16:creationId xmlns:a16="http://schemas.microsoft.com/office/drawing/2014/main" id="{2B4D1700-C467-4B4A-89AD-B2511423AF1E}"/>
                </a:ext>
              </a:extLst>
            </p:cNvPr>
            <p:cNvSpPr/>
            <p:nvPr/>
          </p:nvSpPr>
          <p:spPr>
            <a:xfrm>
              <a:off x="2771165" y="3645373"/>
              <a:ext cx="360358" cy="360310"/>
            </a:xfrm>
            <a:prstGeom prst="ellipse">
              <a:avLst/>
            </a:prstGeom>
            <a:solidFill>
              <a:schemeClr val="accent1">
                <a:lumMod val="20000"/>
                <a:lumOff val="80000"/>
              </a:schemeClr>
            </a:solidFill>
            <a:ln>
              <a:solidFill>
                <a:srgbClr val="06669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srgbClr val="4F81BD">
                    <a:lumMod val="20000"/>
                    <a:lumOff val="80000"/>
                  </a:srgbClr>
                </a:solidFill>
                <a:effectLst/>
                <a:uLnTx/>
                <a:uFillTx/>
                <a:latin typeface="Trebuchet MS" panose="020B0603020202020204"/>
                <a:ea typeface="+mn-ea"/>
                <a:cs typeface="+mn-cs"/>
              </a:endParaRPr>
            </a:p>
          </p:txBody>
        </p:sp>
        <p:sp>
          <p:nvSpPr>
            <p:cNvPr id="60" name="Ellipse 59">
              <a:extLst>
                <a:ext uri="{FF2B5EF4-FFF2-40B4-BE49-F238E27FC236}">
                  <a16:creationId xmlns:a16="http://schemas.microsoft.com/office/drawing/2014/main" id="{D4614253-87C7-4D42-B6F1-E25855127C5A}"/>
                </a:ext>
              </a:extLst>
            </p:cNvPr>
            <p:cNvSpPr/>
            <p:nvPr/>
          </p:nvSpPr>
          <p:spPr>
            <a:xfrm>
              <a:off x="2771165" y="4508850"/>
              <a:ext cx="360358" cy="360310"/>
            </a:xfrm>
            <a:prstGeom prst="ellipse">
              <a:avLst/>
            </a:prstGeom>
            <a:solidFill>
              <a:schemeClr val="accent1">
                <a:lumMod val="20000"/>
                <a:lumOff val="80000"/>
              </a:schemeClr>
            </a:solidFill>
            <a:ln>
              <a:solidFill>
                <a:srgbClr val="06669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srgbClr val="4F81BD">
                    <a:lumMod val="20000"/>
                    <a:lumOff val="80000"/>
                  </a:srgbClr>
                </a:solidFill>
                <a:effectLst/>
                <a:uLnTx/>
                <a:uFillTx/>
                <a:latin typeface="Trebuchet MS" panose="020B0603020202020204"/>
                <a:ea typeface="+mn-ea"/>
                <a:cs typeface="+mn-cs"/>
              </a:endParaRPr>
            </a:p>
          </p:txBody>
        </p:sp>
        <p:sp>
          <p:nvSpPr>
            <p:cNvPr id="61" name="Ellipse 60">
              <a:extLst>
                <a:ext uri="{FF2B5EF4-FFF2-40B4-BE49-F238E27FC236}">
                  <a16:creationId xmlns:a16="http://schemas.microsoft.com/office/drawing/2014/main" id="{4D3EEED5-06B1-4A5F-BAA4-70B1452EF143}"/>
                </a:ext>
              </a:extLst>
            </p:cNvPr>
            <p:cNvSpPr/>
            <p:nvPr/>
          </p:nvSpPr>
          <p:spPr>
            <a:xfrm>
              <a:off x="1691680" y="3645373"/>
              <a:ext cx="360358" cy="360310"/>
            </a:xfrm>
            <a:prstGeom prst="ellipse">
              <a:avLst/>
            </a:prstGeom>
            <a:solidFill>
              <a:schemeClr val="accent1">
                <a:lumMod val="20000"/>
                <a:lumOff val="80000"/>
              </a:schemeClr>
            </a:solidFill>
            <a:ln>
              <a:solidFill>
                <a:srgbClr val="06669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srgbClr val="4F81BD">
                    <a:lumMod val="20000"/>
                    <a:lumOff val="80000"/>
                  </a:srgbClr>
                </a:solidFill>
                <a:effectLst/>
                <a:uLnTx/>
                <a:uFillTx/>
                <a:latin typeface="Trebuchet MS" panose="020B0603020202020204"/>
                <a:ea typeface="+mn-ea"/>
                <a:cs typeface="+mn-cs"/>
              </a:endParaRPr>
            </a:p>
          </p:txBody>
        </p:sp>
        <p:sp>
          <p:nvSpPr>
            <p:cNvPr id="62" name="Ellipse 61">
              <a:extLst>
                <a:ext uri="{FF2B5EF4-FFF2-40B4-BE49-F238E27FC236}">
                  <a16:creationId xmlns:a16="http://schemas.microsoft.com/office/drawing/2014/main" id="{D0716F56-A487-4CE4-BE57-1A7B4C071751}"/>
                </a:ext>
              </a:extLst>
            </p:cNvPr>
            <p:cNvSpPr/>
            <p:nvPr/>
          </p:nvSpPr>
          <p:spPr>
            <a:xfrm>
              <a:off x="2052038" y="4077111"/>
              <a:ext cx="360357" cy="360310"/>
            </a:xfrm>
            <a:prstGeom prst="ellipse">
              <a:avLst/>
            </a:prstGeom>
            <a:solidFill>
              <a:schemeClr val="accent1">
                <a:lumMod val="20000"/>
                <a:lumOff val="80000"/>
              </a:schemeClr>
            </a:solidFill>
            <a:ln>
              <a:solidFill>
                <a:srgbClr val="06669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srgbClr val="4F81BD">
                    <a:lumMod val="20000"/>
                    <a:lumOff val="80000"/>
                  </a:srgbClr>
                </a:solidFill>
                <a:effectLst/>
                <a:uLnTx/>
                <a:uFillTx/>
                <a:latin typeface="Trebuchet MS" panose="020B0603020202020204"/>
                <a:ea typeface="+mn-ea"/>
                <a:cs typeface="+mn-cs"/>
              </a:endParaRPr>
            </a:p>
          </p:txBody>
        </p:sp>
        <p:sp>
          <p:nvSpPr>
            <p:cNvPr id="63" name="Ellipse 62">
              <a:extLst>
                <a:ext uri="{FF2B5EF4-FFF2-40B4-BE49-F238E27FC236}">
                  <a16:creationId xmlns:a16="http://schemas.microsoft.com/office/drawing/2014/main" id="{CE9D1272-E4EE-4FB3-840E-D6B4902DBB30}"/>
                </a:ext>
              </a:extLst>
            </p:cNvPr>
            <p:cNvSpPr/>
            <p:nvPr/>
          </p:nvSpPr>
          <p:spPr>
            <a:xfrm>
              <a:off x="2412395" y="4077111"/>
              <a:ext cx="358770" cy="360310"/>
            </a:xfrm>
            <a:prstGeom prst="ellipse">
              <a:avLst/>
            </a:prstGeom>
            <a:solidFill>
              <a:schemeClr val="accent1">
                <a:lumMod val="20000"/>
                <a:lumOff val="80000"/>
              </a:schemeClr>
            </a:solidFill>
            <a:ln>
              <a:solidFill>
                <a:srgbClr val="06669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srgbClr val="4F81BD">
                    <a:lumMod val="20000"/>
                    <a:lumOff val="80000"/>
                  </a:srgbClr>
                </a:solidFill>
                <a:effectLst/>
                <a:uLnTx/>
                <a:uFillTx/>
                <a:latin typeface="Trebuchet MS" panose="020B0603020202020204"/>
                <a:ea typeface="+mn-ea"/>
                <a:cs typeface="+mn-cs"/>
              </a:endParaRPr>
            </a:p>
          </p:txBody>
        </p:sp>
        <p:pic>
          <p:nvPicPr>
            <p:cNvPr id="64" name="Picture 26">
              <a:extLst>
                <a:ext uri="{FF2B5EF4-FFF2-40B4-BE49-F238E27FC236}">
                  <a16:creationId xmlns:a16="http://schemas.microsoft.com/office/drawing/2014/main" id="{EC9DF9EB-915D-4D44-B223-AB047F5B7AB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51920" y="1988840"/>
              <a:ext cx="360040" cy="721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Picture 26">
              <a:extLst>
                <a:ext uri="{FF2B5EF4-FFF2-40B4-BE49-F238E27FC236}">
                  <a16:creationId xmlns:a16="http://schemas.microsoft.com/office/drawing/2014/main" id="{9C8E701B-683F-487C-801A-51C91C693E5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11960" y="1988840"/>
              <a:ext cx="360040"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26">
              <a:extLst>
                <a:ext uri="{FF2B5EF4-FFF2-40B4-BE49-F238E27FC236}">
                  <a16:creationId xmlns:a16="http://schemas.microsoft.com/office/drawing/2014/main" id="{45D2438B-07F7-42E0-9315-ECB52BD1A3B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72000" y="1988840"/>
              <a:ext cx="360040"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Picture 26">
              <a:extLst>
                <a:ext uri="{FF2B5EF4-FFF2-40B4-BE49-F238E27FC236}">
                  <a16:creationId xmlns:a16="http://schemas.microsoft.com/office/drawing/2014/main" id="{15088828-1000-4BE1-8438-389B23A5C015}"/>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32040" y="1988840"/>
              <a:ext cx="360040"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 name="Picture 26">
              <a:extLst>
                <a:ext uri="{FF2B5EF4-FFF2-40B4-BE49-F238E27FC236}">
                  <a16:creationId xmlns:a16="http://schemas.microsoft.com/office/drawing/2014/main" id="{BC0045F6-0DC0-433C-9642-337D70B8F37F}"/>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51920" y="2708920"/>
              <a:ext cx="360040"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Picture 26">
              <a:extLst>
                <a:ext uri="{FF2B5EF4-FFF2-40B4-BE49-F238E27FC236}">
                  <a16:creationId xmlns:a16="http://schemas.microsoft.com/office/drawing/2014/main" id="{2C8F609E-A528-4304-B516-31B4B0E3460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11960" y="2708920"/>
              <a:ext cx="360040"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 name="Picture 26">
              <a:extLst>
                <a:ext uri="{FF2B5EF4-FFF2-40B4-BE49-F238E27FC236}">
                  <a16:creationId xmlns:a16="http://schemas.microsoft.com/office/drawing/2014/main" id="{2A1C84EF-8E51-4627-A48C-11B5A2D28F4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72000" y="2708920"/>
              <a:ext cx="360040"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 name="Picture 26">
              <a:extLst>
                <a:ext uri="{FF2B5EF4-FFF2-40B4-BE49-F238E27FC236}">
                  <a16:creationId xmlns:a16="http://schemas.microsoft.com/office/drawing/2014/main" id="{85A2A1F2-F9E2-4A21-B3E5-2CD3AFCBA22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32040" y="2708920"/>
              <a:ext cx="360040"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 name="Picture 26">
              <a:extLst>
                <a:ext uri="{FF2B5EF4-FFF2-40B4-BE49-F238E27FC236}">
                  <a16:creationId xmlns:a16="http://schemas.microsoft.com/office/drawing/2014/main" id="{DAE0461D-DA66-491A-9D6B-869ED8E3CA3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51920" y="3429000"/>
              <a:ext cx="360040"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 name="Picture 26">
              <a:extLst>
                <a:ext uri="{FF2B5EF4-FFF2-40B4-BE49-F238E27FC236}">
                  <a16:creationId xmlns:a16="http://schemas.microsoft.com/office/drawing/2014/main" id="{39A6E218-CB91-482D-8AE8-91A75AF35BB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11960" y="3429000"/>
              <a:ext cx="360040"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 name="Picture 28">
              <a:extLst>
                <a:ext uri="{FF2B5EF4-FFF2-40B4-BE49-F238E27FC236}">
                  <a16:creationId xmlns:a16="http://schemas.microsoft.com/office/drawing/2014/main" id="{C2866059-46DF-4A10-AE2D-66787E5B176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32039" y="3429000"/>
              <a:ext cx="321195"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 name="Picture 28">
              <a:extLst>
                <a:ext uri="{FF2B5EF4-FFF2-40B4-BE49-F238E27FC236}">
                  <a16:creationId xmlns:a16="http://schemas.microsoft.com/office/drawing/2014/main" id="{F9EDBAC1-5BB2-4275-95C1-6F708584F2FA}"/>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851920" y="4149080"/>
              <a:ext cx="360040"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 name="Picture 28">
              <a:extLst>
                <a:ext uri="{FF2B5EF4-FFF2-40B4-BE49-F238E27FC236}">
                  <a16:creationId xmlns:a16="http://schemas.microsoft.com/office/drawing/2014/main" id="{485DB3F0-FF55-4204-AC71-19708E94115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211960" y="4149080"/>
              <a:ext cx="360040"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 name="Picture 28">
              <a:extLst>
                <a:ext uri="{FF2B5EF4-FFF2-40B4-BE49-F238E27FC236}">
                  <a16:creationId xmlns:a16="http://schemas.microsoft.com/office/drawing/2014/main" id="{9CE42CA0-F4D5-4AAD-B1D2-55184ECBE69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572000" y="4149080"/>
              <a:ext cx="360040"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 name="Picture 28">
              <a:extLst>
                <a:ext uri="{FF2B5EF4-FFF2-40B4-BE49-F238E27FC236}">
                  <a16:creationId xmlns:a16="http://schemas.microsoft.com/office/drawing/2014/main" id="{17222820-B31E-4583-940E-574857EF53C0}"/>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932040" y="4149080"/>
              <a:ext cx="360040"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 name="Picture 29">
              <a:extLst>
                <a:ext uri="{FF2B5EF4-FFF2-40B4-BE49-F238E27FC236}">
                  <a16:creationId xmlns:a16="http://schemas.microsoft.com/office/drawing/2014/main" id="{71F48780-0499-4993-8E97-8D05A5EE5E5D}"/>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72000" y="3429000"/>
              <a:ext cx="360040" cy="721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0" name="Rectangle 4">
            <a:extLst>
              <a:ext uri="{FF2B5EF4-FFF2-40B4-BE49-F238E27FC236}">
                <a16:creationId xmlns:a16="http://schemas.microsoft.com/office/drawing/2014/main" id="{185CEECF-4803-4DF0-843B-EACA5EEDCD81}"/>
              </a:ext>
            </a:extLst>
          </p:cNvPr>
          <p:cNvSpPr>
            <a:spLocks noChangeArrowheads="1"/>
          </p:cNvSpPr>
          <p:nvPr/>
        </p:nvSpPr>
        <p:spPr bwMode="auto">
          <a:xfrm>
            <a:off x="6317191" y="5631613"/>
            <a:ext cx="3775308" cy="707886"/>
          </a:xfrm>
          <a:prstGeom prst="rect">
            <a:avLst/>
          </a:prstGeom>
          <a:noFill/>
          <a:ln w="9525" algn="ctr">
            <a:noFill/>
            <a:miter lim="800000"/>
            <a:headEnd/>
            <a:tailEnd/>
          </a:ln>
        </p:spPr>
        <p:txBody>
          <a:bodyPr wrap="square" anchor="ctr">
            <a:spAutoFit/>
          </a:bodyPr>
          <a:lstStyle/>
          <a:p>
            <a:pPr marL="0" marR="0" lvl="0" indent="0" algn="ctr" defTabSz="457200" rtl="0" eaLnBrk="1" fontAlgn="base" latinLnBrk="0" hangingPunct="1">
              <a:lnSpc>
                <a:spcPct val="100000"/>
              </a:lnSpc>
              <a:spcBef>
                <a:spcPct val="0"/>
              </a:spcBef>
              <a:spcAft>
                <a:spcPts val="600"/>
              </a:spcAft>
              <a:buClrTx/>
              <a:buSzTx/>
              <a:buFontTx/>
              <a:buNone/>
              <a:tabLst/>
              <a:defRPr/>
            </a:pPr>
            <a:r>
              <a:rPr kumimoji="0" lang="de-DE" altLang="de-DE" sz="2000" b="0" i="0" u="none" strike="noStrike" kern="1200" cap="none" spc="0" normalizeH="0" baseline="0" noProof="0" dirty="0">
                <a:ln>
                  <a:noFill/>
                </a:ln>
                <a:solidFill>
                  <a:srgbClr val="1B3272"/>
                </a:solidFill>
                <a:effectLst/>
                <a:uLnTx/>
                <a:uFillTx/>
                <a:latin typeface="Arial" panose="020B0604020202020204" pitchFamily="34" charset="0"/>
                <a:ea typeface="+mn-ea"/>
                <a:cs typeface="Arial" panose="020B0604020202020204" pitchFamily="34" charset="0"/>
              </a:rPr>
              <a:t>Beschließt mit </a:t>
            </a:r>
            <a:br>
              <a:rPr kumimoji="0" lang="de-DE" altLang="de-DE" sz="2000" b="0" i="0" u="none" strike="noStrike" kern="1200" cap="none" spc="0" normalizeH="0" baseline="0" noProof="0" dirty="0">
                <a:ln>
                  <a:noFill/>
                </a:ln>
                <a:solidFill>
                  <a:srgbClr val="1B3272"/>
                </a:solidFill>
                <a:effectLst/>
                <a:uLnTx/>
                <a:uFillTx/>
                <a:latin typeface="Arial" panose="020B0604020202020204" pitchFamily="34" charset="0"/>
                <a:ea typeface="+mn-ea"/>
                <a:cs typeface="Arial" panose="020B0604020202020204" pitchFamily="34" charset="0"/>
              </a:rPr>
            </a:br>
            <a:r>
              <a:rPr kumimoji="0" lang="de-DE" altLang="de-DE" sz="2000" b="0" i="0" u="none" strike="noStrike" kern="1200" cap="none" spc="0" normalizeH="0" baseline="0" noProof="0" dirty="0">
                <a:ln>
                  <a:noFill/>
                </a:ln>
                <a:solidFill>
                  <a:srgbClr val="1B3272"/>
                </a:solidFill>
                <a:effectLst/>
                <a:uLnTx/>
                <a:uFillTx/>
                <a:latin typeface="Arial" panose="020B0604020202020204" pitchFamily="34" charset="0"/>
                <a:ea typeface="+mn-ea"/>
                <a:cs typeface="Arial" panose="020B0604020202020204" pitchFamily="34" charset="0"/>
              </a:rPr>
              <a:t>„Doppelter Mehrheit“</a:t>
            </a:r>
          </a:p>
        </p:txBody>
      </p:sp>
      <p:sp>
        <p:nvSpPr>
          <p:cNvPr id="3" name="Inhaltsplatzhalter 2">
            <a:extLst>
              <a:ext uri="{FF2B5EF4-FFF2-40B4-BE49-F238E27FC236}">
                <a16:creationId xmlns:a16="http://schemas.microsoft.com/office/drawing/2014/main" id="{FCA5C88D-EF35-2F31-E6F8-C1DAC2EB7C50}"/>
              </a:ext>
            </a:extLst>
          </p:cNvPr>
          <p:cNvSpPr txBox="1">
            <a:spLocks/>
          </p:cNvSpPr>
          <p:nvPr/>
        </p:nvSpPr>
        <p:spPr>
          <a:xfrm>
            <a:off x="595407" y="1641799"/>
            <a:ext cx="6640026" cy="32688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312783"/>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312783"/>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312783"/>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312783"/>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312783"/>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de-DE" sz="2000" dirty="0">
                <a:solidFill>
                  <a:srgbClr val="1B3272"/>
                </a:solidFill>
                <a:latin typeface="Arial" panose="020B0604020202020204" pitchFamily="34" charset="0"/>
                <a:ea typeface="+mn-ea"/>
                <a:cs typeface="Arial" panose="020B0604020202020204" pitchFamily="34" charset="0"/>
              </a:rPr>
              <a:t>Zuständige Minister*innen der </a:t>
            </a:r>
            <a:br>
              <a:rPr lang="de-DE" sz="2000" dirty="0">
                <a:solidFill>
                  <a:srgbClr val="1B3272"/>
                </a:solidFill>
                <a:latin typeface="Arial" panose="020B0604020202020204" pitchFamily="34" charset="0"/>
                <a:ea typeface="+mn-ea"/>
                <a:cs typeface="Arial" panose="020B0604020202020204" pitchFamily="34" charset="0"/>
              </a:rPr>
            </a:br>
            <a:r>
              <a:rPr lang="de-DE" sz="2000" dirty="0">
                <a:solidFill>
                  <a:srgbClr val="1B3272"/>
                </a:solidFill>
                <a:latin typeface="Arial" panose="020B0604020202020204" pitchFamily="34" charset="0"/>
                <a:ea typeface="+mn-ea"/>
                <a:cs typeface="Arial" panose="020B0604020202020204" pitchFamily="34" charset="0"/>
              </a:rPr>
              <a:t>27 Mitgliedstaaten = Minister*</a:t>
            </a:r>
            <a:r>
              <a:rPr lang="de-DE" sz="2000" dirty="0" err="1">
                <a:solidFill>
                  <a:srgbClr val="1B3272"/>
                </a:solidFill>
                <a:latin typeface="Arial" panose="020B0604020202020204" pitchFamily="34" charset="0"/>
                <a:ea typeface="+mn-ea"/>
                <a:cs typeface="Arial" panose="020B0604020202020204" pitchFamily="34" charset="0"/>
              </a:rPr>
              <a:t>innenrat</a:t>
            </a:r>
            <a:endParaRPr lang="de-DE" sz="2000" dirty="0">
              <a:solidFill>
                <a:srgbClr val="1B3272"/>
              </a:solidFill>
              <a:latin typeface="Arial" panose="020B0604020202020204" pitchFamily="34" charset="0"/>
              <a:ea typeface="+mn-ea"/>
              <a:cs typeface="Arial" panose="020B0604020202020204" pitchFamily="34" charset="0"/>
            </a:endParaRPr>
          </a:p>
        </p:txBody>
      </p:sp>
      <p:sp>
        <p:nvSpPr>
          <p:cNvPr id="6" name="Textplatzhalter 4">
            <a:extLst>
              <a:ext uri="{FF2B5EF4-FFF2-40B4-BE49-F238E27FC236}">
                <a16:creationId xmlns:a16="http://schemas.microsoft.com/office/drawing/2014/main" id="{98A197B8-C606-D116-18BE-D6801F2B6529}"/>
              </a:ext>
            </a:extLst>
          </p:cNvPr>
          <p:cNvSpPr txBox="1">
            <a:spLocks/>
          </p:cNvSpPr>
          <p:nvPr/>
        </p:nvSpPr>
        <p:spPr>
          <a:xfrm>
            <a:off x="646113" y="387439"/>
            <a:ext cx="8330480" cy="655637"/>
          </a:xfrm>
          <a:prstGeom prst="rect">
            <a:avLst/>
          </a:prstGeom>
        </p:spPr>
        <p:txBody>
          <a:bodyPr vert="horz" lIns="91440" tIns="45720" rIns="91440" bIns="45720" rtlCol="0" anchor="ctr"/>
          <a:lstStyle>
            <a:defPPr>
              <a:defRPr lang="de-DE"/>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sz="3200" dirty="0">
                <a:solidFill>
                  <a:schemeClr val="tx1"/>
                </a:solidFill>
                <a:latin typeface="Arial" panose="020B0604020202020204" pitchFamily="34" charset="0"/>
                <a:cs typeface="Arial" panose="020B0604020202020204" pitchFamily="34" charset="0"/>
              </a:rPr>
              <a:t>Abstimmung im Rat</a:t>
            </a:r>
          </a:p>
        </p:txBody>
      </p:sp>
    </p:spTree>
    <p:extLst>
      <p:ext uri="{BB962C8B-B14F-4D97-AF65-F5344CB8AC3E}">
        <p14:creationId xmlns:p14="http://schemas.microsoft.com/office/powerpoint/2010/main" val="616240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220E43A-D438-460B-8AA4-950057AAD1C3}"/>
              </a:ext>
            </a:extLst>
          </p:cNvPr>
          <p:cNvSpPr>
            <a:spLocks noGrp="1"/>
          </p:cNvSpPr>
          <p:nvPr>
            <p:ph type="body" sz="quarter" idx="10"/>
          </p:nvPr>
        </p:nvSpPr>
        <p:spPr/>
        <p:txBody>
          <a:bodyPr/>
          <a:lstStyle/>
          <a:p>
            <a:r>
              <a:rPr lang="de-DE" dirty="0">
                <a:solidFill>
                  <a:schemeClr val="tx1"/>
                </a:solidFill>
              </a:rPr>
              <a:t>Der Rat „Wettbewerbsfähigkeit“</a:t>
            </a:r>
          </a:p>
        </p:txBody>
      </p:sp>
      <p:sp>
        <p:nvSpPr>
          <p:cNvPr id="3" name="Textplatzhalter 2">
            <a:extLst>
              <a:ext uri="{FF2B5EF4-FFF2-40B4-BE49-F238E27FC236}">
                <a16:creationId xmlns:a16="http://schemas.microsoft.com/office/drawing/2014/main" id="{66A1DFD4-7D37-48B5-B3A3-C002711865C1}"/>
              </a:ext>
            </a:extLst>
          </p:cNvPr>
          <p:cNvSpPr>
            <a:spLocks noGrp="1"/>
          </p:cNvSpPr>
          <p:nvPr>
            <p:ph type="body" sz="quarter" idx="11"/>
          </p:nvPr>
        </p:nvSpPr>
        <p:spPr>
          <a:xfrm>
            <a:off x="2339161" y="1986380"/>
            <a:ext cx="6464597" cy="965229"/>
          </a:xfrm>
        </p:spPr>
        <p:txBody>
          <a:bodyPr>
            <a:normAutofit/>
          </a:bodyPr>
          <a:lstStyle/>
          <a:p>
            <a:pPr marL="0" indent="0">
              <a:buNone/>
            </a:pPr>
            <a:r>
              <a:rPr lang="de-DE" sz="2400" dirty="0"/>
              <a:t>Soll die </a:t>
            </a:r>
            <a:r>
              <a:rPr lang="de-DE" sz="2400" b="1" dirty="0">
                <a:solidFill>
                  <a:schemeClr val="accent5"/>
                </a:solidFill>
              </a:rPr>
              <a:t>Wettbewerbsfähigkeit</a:t>
            </a:r>
            <a:r>
              <a:rPr lang="de-DE" sz="2400" b="1" dirty="0"/>
              <a:t> </a:t>
            </a:r>
            <a:r>
              <a:rPr lang="de-DE" sz="2400" dirty="0"/>
              <a:t>und das </a:t>
            </a:r>
            <a:r>
              <a:rPr lang="de-DE" sz="2400" b="1" dirty="0">
                <a:solidFill>
                  <a:schemeClr val="accent5"/>
                </a:solidFill>
              </a:rPr>
              <a:t>Wachstum</a:t>
            </a:r>
            <a:r>
              <a:rPr lang="de-DE" sz="2400" b="1" dirty="0"/>
              <a:t> </a:t>
            </a:r>
            <a:r>
              <a:rPr lang="de-DE" sz="2400" dirty="0"/>
              <a:t>in der EU steigern. </a:t>
            </a:r>
          </a:p>
        </p:txBody>
      </p:sp>
      <p:pic>
        <p:nvPicPr>
          <p:cNvPr id="4" name="Grafik 3" descr="Balkendiagramm mit Aufwärtstrend">
            <a:extLst>
              <a:ext uri="{FF2B5EF4-FFF2-40B4-BE49-F238E27FC236}">
                <a16:creationId xmlns:a16="http://schemas.microsoft.com/office/drawing/2014/main" id="{94A1190A-F4D7-43C1-B137-B455D7B51D1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86509" y="1986380"/>
            <a:ext cx="965229" cy="965229"/>
          </a:xfrm>
          <a:prstGeom prst="rect">
            <a:avLst/>
          </a:prstGeom>
        </p:spPr>
      </p:pic>
      <p:sp>
        <p:nvSpPr>
          <p:cNvPr id="5" name="Textplatzhalter 2">
            <a:extLst>
              <a:ext uri="{FF2B5EF4-FFF2-40B4-BE49-F238E27FC236}">
                <a16:creationId xmlns:a16="http://schemas.microsoft.com/office/drawing/2014/main" id="{A7E666CC-30B5-400F-A8CA-C9E0A483316C}"/>
              </a:ext>
            </a:extLst>
          </p:cNvPr>
          <p:cNvSpPr txBox="1">
            <a:spLocks/>
          </p:cNvSpPr>
          <p:nvPr/>
        </p:nvSpPr>
        <p:spPr>
          <a:xfrm>
            <a:off x="2339161" y="3436734"/>
            <a:ext cx="6911165" cy="84225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de-DE" sz="2400" dirty="0"/>
              <a:t>Kümmert sich um Angelegenheiten des </a:t>
            </a:r>
            <a:r>
              <a:rPr lang="de-DE" sz="2400" b="1" dirty="0">
                <a:solidFill>
                  <a:schemeClr val="accent5"/>
                </a:solidFill>
              </a:rPr>
              <a:t>Binnenmarktes</a:t>
            </a:r>
            <a:r>
              <a:rPr lang="de-DE" sz="2400" dirty="0"/>
              <a:t>.</a:t>
            </a:r>
          </a:p>
        </p:txBody>
      </p:sp>
      <p:sp>
        <p:nvSpPr>
          <p:cNvPr id="6" name="Textplatzhalter 2">
            <a:extLst>
              <a:ext uri="{FF2B5EF4-FFF2-40B4-BE49-F238E27FC236}">
                <a16:creationId xmlns:a16="http://schemas.microsoft.com/office/drawing/2014/main" id="{936A306C-9F82-42E0-A558-178B1FBB42FA}"/>
              </a:ext>
            </a:extLst>
          </p:cNvPr>
          <p:cNvSpPr txBox="1">
            <a:spLocks/>
          </p:cNvSpPr>
          <p:nvPr/>
        </p:nvSpPr>
        <p:spPr>
          <a:xfrm>
            <a:off x="2339161" y="5145270"/>
            <a:ext cx="5798999" cy="450094"/>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de-DE" sz="2400" dirty="0"/>
              <a:t>Fördert den </a:t>
            </a:r>
            <a:r>
              <a:rPr lang="de-DE" sz="2400" b="1" dirty="0">
                <a:solidFill>
                  <a:schemeClr val="accent5"/>
                </a:solidFill>
              </a:rPr>
              <a:t>digitalen Binnenmarkt</a:t>
            </a:r>
            <a:r>
              <a:rPr lang="de-DE" sz="2400" dirty="0"/>
              <a:t>.</a:t>
            </a:r>
          </a:p>
        </p:txBody>
      </p:sp>
      <p:pic>
        <p:nvPicPr>
          <p:cNvPr id="8" name="Grafik 7" descr="Europa">
            <a:extLst>
              <a:ext uri="{FF2B5EF4-FFF2-40B4-BE49-F238E27FC236}">
                <a16:creationId xmlns:a16="http://schemas.microsoft.com/office/drawing/2014/main" id="{FD161463-155A-4A7F-941A-31E02998EB2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86509" y="3251655"/>
            <a:ext cx="1212411" cy="1212411"/>
          </a:xfrm>
          <a:prstGeom prst="rect">
            <a:avLst/>
          </a:prstGeom>
        </p:spPr>
      </p:pic>
      <p:pic>
        <p:nvPicPr>
          <p:cNvPr id="10" name="Grafik 9" descr="Cloudcomputing">
            <a:extLst>
              <a:ext uri="{FF2B5EF4-FFF2-40B4-BE49-F238E27FC236}">
                <a16:creationId xmlns:a16="http://schemas.microsoft.com/office/drawing/2014/main" id="{DE555FA2-5D5E-4B14-AEF5-C3206744730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83810" y="4764112"/>
            <a:ext cx="1212410" cy="1212410"/>
          </a:xfrm>
          <a:prstGeom prst="rect">
            <a:avLst/>
          </a:prstGeom>
        </p:spPr>
      </p:pic>
    </p:spTree>
    <p:extLst>
      <p:ext uri="{BB962C8B-B14F-4D97-AF65-F5344CB8AC3E}">
        <p14:creationId xmlns:p14="http://schemas.microsoft.com/office/powerpoint/2010/main" val="2728524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dirty="0">
                <a:solidFill>
                  <a:schemeClr val="tx1"/>
                </a:solidFill>
              </a:rPr>
              <a:t>Vorschlag der Kommission</a:t>
            </a:r>
            <a:endParaRPr lang="en-GB" dirty="0">
              <a:solidFill>
                <a:schemeClr val="tx1"/>
              </a:solidFill>
            </a:endParaRPr>
          </a:p>
        </p:txBody>
      </p:sp>
      <p:sp>
        <p:nvSpPr>
          <p:cNvPr id="3" name="Textplatzhalter 2">
            <a:extLst>
              <a:ext uri="{FF2B5EF4-FFF2-40B4-BE49-F238E27FC236}">
                <a16:creationId xmlns:a16="http://schemas.microsoft.com/office/drawing/2014/main" id="{DA66DA62-6B0E-426B-A2DD-B89AA182D0E3}"/>
              </a:ext>
            </a:extLst>
          </p:cNvPr>
          <p:cNvSpPr>
            <a:spLocks noGrp="1"/>
          </p:cNvSpPr>
          <p:nvPr>
            <p:ph type="body" sz="quarter" idx="11"/>
          </p:nvPr>
        </p:nvSpPr>
        <p:spPr>
          <a:xfrm>
            <a:off x="1019331" y="1288226"/>
            <a:ext cx="8683803" cy="5018088"/>
          </a:xfrm>
        </p:spPr>
        <p:txBody>
          <a:bodyPr>
            <a:normAutofit/>
          </a:bodyPr>
          <a:lstStyle/>
          <a:p>
            <a:pPr marL="0" indent="0">
              <a:buNone/>
            </a:pPr>
            <a:r>
              <a:rPr lang="de-DE" b="1" dirty="0"/>
              <a:t>ARTIKEL 1 </a:t>
            </a:r>
            <a:r>
              <a:rPr lang="de-DE" b="1" dirty="0">
                <a:solidFill>
                  <a:schemeClr val="accent5"/>
                </a:solidFill>
              </a:rPr>
              <a:t>Löschen von Inhalten </a:t>
            </a:r>
            <a:endParaRPr lang="de-DE" dirty="0">
              <a:solidFill>
                <a:schemeClr val="accent5"/>
              </a:solidFill>
            </a:endParaRPr>
          </a:p>
          <a:p>
            <a:pPr marL="0" indent="0">
              <a:buNone/>
            </a:pPr>
            <a:endParaRPr lang="de-DE" dirty="0"/>
          </a:p>
          <a:p>
            <a:pPr marL="0" indent="0">
              <a:buNone/>
            </a:pPr>
            <a:endParaRPr lang="de-DE" dirty="0"/>
          </a:p>
          <a:p>
            <a:pPr marL="0" indent="0">
              <a:buNone/>
            </a:pPr>
            <a:endParaRPr lang="en-GB" dirty="0"/>
          </a:p>
        </p:txBody>
      </p:sp>
      <p:sp>
        <p:nvSpPr>
          <p:cNvPr id="6" name="Rechteck 5">
            <a:extLst>
              <a:ext uri="{FF2B5EF4-FFF2-40B4-BE49-F238E27FC236}">
                <a16:creationId xmlns:a16="http://schemas.microsoft.com/office/drawing/2014/main" id="{B776BFB0-8685-4856-A78B-3AC540DE3EF1}"/>
              </a:ext>
            </a:extLst>
          </p:cNvPr>
          <p:cNvSpPr/>
          <p:nvPr/>
        </p:nvSpPr>
        <p:spPr>
          <a:xfrm>
            <a:off x="1019331" y="5208085"/>
            <a:ext cx="8683802" cy="1107996"/>
          </a:xfrm>
          <a:prstGeom prst="rect">
            <a:avLst/>
          </a:prstGeom>
        </p:spPr>
        <p:txBody>
          <a:bodyPr wrap="square">
            <a:spAutoFit/>
          </a:bodyPr>
          <a:lstStyle/>
          <a:p>
            <a:pPr algn="ctr">
              <a:spcAft>
                <a:spcPts val="0"/>
              </a:spcAft>
            </a:pPr>
            <a:r>
              <a:rPr lang="de-DE" sz="2200" i="1" dirty="0">
                <a:latin typeface="Arial" panose="020B0604020202020204" pitchFamily="34" charset="0"/>
                <a:ea typeface="Calibri" panose="020F0502020204030204" pitchFamily="34" charset="0"/>
                <a:cs typeface="Arial" panose="020B0604020202020204" pitchFamily="34" charset="0"/>
              </a:rPr>
              <a:t>„</a:t>
            </a:r>
            <a:r>
              <a:rPr lang="de-DE" sz="2200" i="1" dirty="0">
                <a:latin typeface="Arial" panose="020B0604020202020204" pitchFamily="34" charset="0"/>
                <a:cs typeface="Arial" panose="020B0604020202020204" pitchFamily="34" charset="0"/>
              </a:rPr>
              <a:t>Fake News und </a:t>
            </a:r>
            <a:r>
              <a:rPr lang="de-DE" sz="2200" i="1" dirty="0" err="1">
                <a:latin typeface="Arial" panose="020B0604020202020204" pitchFamily="34" charset="0"/>
                <a:cs typeface="Arial" panose="020B0604020202020204" pitchFamily="34" charset="0"/>
              </a:rPr>
              <a:t>Hate</a:t>
            </a:r>
            <a:r>
              <a:rPr lang="de-DE" sz="2200" i="1" dirty="0">
                <a:latin typeface="Arial" panose="020B0604020202020204" pitchFamily="34" charset="0"/>
                <a:cs typeface="Arial" panose="020B0604020202020204" pitchFamily="34" charset="0"/>
              </a:rPr>
              <a:t> Speech werden gelöscht, wenn die Anbieter von Plattformen solche Inhalte finden. </a:t>
            </a:r>
            <a:r>
              <a:rPr lang="de-DE" sz="2200" i="1" dirty="0" err="1">
                <a:latin typeface="Arial" panose="020B0604020202020204" pitchFamily="34" charset="0"/>
                <a:cs typeface="Arial" panose="020B0604020202020204" pitchFamily="34" charset="0"/>
              </a:rPr>
              <a:t>Mitarbeiter_innen</a:t>
            </a:r>
            <a:r>
              <a:rPr lang="de-DE" sz="2200" i="1" dirty="0">
                <a:latin typeface="Arial" panose="020B0604020202020204" pitchFamily="34" charset="0"/>
                <a:cs typeface="Arial" panose="020B0604020202020204" pitchFamily="34" charset="0"/>
              </a:rPr>
              <a:t> oder automatische Filter müssen alle Beiträge prüfen.“</a:t>
            </a:r>
            <a:endParaRPr lang="en-GB" sz="2200" i="1" dirty="0">
              <a:latin typeface="Arial" panose="020B0604020202020204" pitchFamily="34" charset="0"/>
              <a:cs typeface="Arial" panose="020B0604020202020204" pitchFamily="34" charset="0"/>
            </a:endParaRPr>
          </a:p>
        </p:txBody>
      </p:sp>
      <p:sp>
        <p:nvSpPr>
          <p:cNvPr id="7" name="Textfeld 6">
            <a:extLst>
              <a:ext uri="{FF2B5EF4-FFF2-40B4-BE49-F238E27FC236}">
                <a16:creationId xmlns:a16="http://schemas.microsoft.com/office/drawing/2014/main" id="{D33CF8F7-1FD3-4B24-A1FF-B227A6B12AA0}"/>
              </a:ext>
            </a:extLst>
          </p:cNvPr>
          <p:cNvSpPr txBox="1"/>
          <p:nvPr/>
        </p:nvSpPr>
        <p:spPr>
          <a:xfrm>
            <a:off x="7575619" y="4620093"/>
            <a:ext cx="1941472" cy="246221"/>
          </a:xfrm>
          <a:prstGeom prst="rect">
            <a:avLst/>
          </a:prstGeom>
          <a:noFill/>
        </p:spPr>
        <p:txBody>
          <a:bodyPr wrap="square" rtlCol="0">
            <a:spAutoFit/>
          </a:bodyPr>
          <a:lstStyle/>
          <a:p>
            <a:r>
              <a:rPr lang="en-GB" sz="1000" dirty="0">
                <a:solidFill>
                  <a:schemeClr val="bg1"/>
                </a:solidFill>
                <a:latin typeface="Arial" panose="020B0604020202020204" pitchFamily="34" charset="0"/>
                <a:cs typeface="Arial" panose="020B0604020202020204" pitchFamily="34" charset="0"/>
              </a:rPr>
              <a:t>CC0 1.0 Universal</a:t>
            </a:r>
          </a:p>
        </p:txBody>
      </p:sp>
      <p:pic>
        <p:nvPicPr>
          <p:cNvPr id="9" name="Grafik 8" descr="Ein Bild, das Elektronik, Tastatur, drinnen, Computer enthält.&#10;&#10;Automatisch generierte Beschreibung">
            <a:extLst>
              <a:ext uri="{FF2B5EF4-FFF2-40B4-BE49-F238E27FC236}">
                <a16:creationId xmlns:a16="http://schemas.microsoft.com/office/drawing/2014/main" id="{4237CF39-341F-4460-B24F-EEA3827B1F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1501" y="1943150"/>
            <a:ext cx="4519461" cy="3094049"/>
          </a:xfrm>
          <a:prstGeom prst="rect">
            <a:avLst/>
          </a:prstGeom>
        </p:spPr>
      </p:pic>
    </p:spTree>
    <p:extLst>
      <p:ext uri="{BB962C8B-B14F-4D97-AF65-F5344CB8AC3E}">
        <p14:creationId xmlns:p14="http://schemas.microsoft.com/office/powerpoint/2010/main" val="21261547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dirty="0">
                <a:solidFill>
                  <a:schemeClr val="tx1"/>
                </a:solidFill>
              </a:rPr>
              <a:t>Vorschlag der Kommission</a:t>
            </a:r>
            <a:endParaRPr lang="en-GB" dirty="0">
              <a:solidFill>
                <a:schemeClr val="tx1"/>
              </a:solidFill>
            </a:endParaRPr>
          </a:p>
        </p:txBody>
      </p:sp>
      <p:sp>
        <p:nvSpPr>
          <p:cNvPr id="3" name="Textplatzhalter 2">
            <a:extLst>
              <a:ext uri="{FF2B5EF4-FFF2-40B4-BE49-F238E27FC236}">
                <a16:creationId xmlns:a16="http://schemas.microsoft.com/office/drawing/2014/main" id="{DA66DA62-6B0E-426B-A2DD-B89AA182D0E3}"/>
              </a:ext>
            </a:extLst>
          </p:cNvPr>
          <p:cNvSpPr>
            <a:spLocks noGrp="1"/>
          </p:cNvSpPr>
          <p:nvPr>
            <p:ph type="body" sz="quarter" idx="11"/>
          </p:nvPr>
        </p:nvSpPr>
        <p:spPr>
          <a:xfrm>
            <a:off x="1019331" y="1288226"/>
            <a:ext cx="8683803" cy="5018088"/>
          </a:xfrm>
        </p:spPr>
        <p:txBody>
          <a:bodyPr>
            <a:normAutofit/>
          </a:bodyPr>
          <a:lstStyle/>
          <a:p>
            <a:pPr marL="0" indent="0">
              <a:buNone/>
            </a:pPr>
            <a:r>
              <a:rPr lang="de-DE" b="1" dirty="0"/>
              <a:t>ARTIKEL 2 </a:t>
            </a:r>
            <a:r>
              <a:rPr lang="de-DE" b="1" dirty="0">
                <a:solidFill>
                  <a:schemeClr val="accent5"/>
                </a:solidFill>
              </a:rPr>
              <a:t>Zuständige Meldestelle</a:t>
            </a:r>
            <a:endParaRPr lang="de-DE" dirty="0">
              <a:solidFill>
                <a:schemeClr val="accent5"/>
              </a:solidFill>
            </a:endParaRPr>
          </a:p>
          <a:p>
            <a:pPr marL="0" indent="0">
              <a:buNone/>
            </a:pPr>
            <a:endParaRPr lang="de-DE" dirty="0"/>
          </a:p>
          <a:p>
            <a:pPr marL="0" indent="0">
              <a:buNone/>
            </a:pPr>
            <a:endParaRPr lang="de-DE" dirty="0"/>
          </a:p>
          <a:p>
            <a:pPr marL="0" indent="0">
              <a:buNone/>
            </a:pPr>
            <a:endParaRPr lang="en-GB" dirty="0"/>
          </a:p>
        </p:txBody>
      </p:sp>
      <p:sp>
        <p:nvSpPr>
          <p:cNvPr id="6" name="Rechteck 5">
            <a:extLst>
              <a:ext uri="{FF2B5EF4-FFF2-40B4-BE49-F238E27FC236}">
                <a16:creationId xmlns:a16="http://schemas.microsoft.com/office/drawing/2014/main" id="{B776BFB0-8685-4856-A78B-3AC540DE3EF1}"/>
              </a:ext>
            </a:extLst>
          </p:cNvPr>
          <p:cNvSpPr/>
          <p:nvPr/>
        </p:nvSpPr>
        <p:spPr>
          <a:xfrm>
            <a:off x="1019332" y="5185053"/>
            <a:ext cx="8683802" cy="769441"/>
          </a:xfrm>
          <a:prstGeom prst="rect">
            <a:avLst/>
          </a:prstGeom>
        </p:spPr>
        <p:txBody>
          <a:bodyPr wrap="square">
            <a:spAutoFit/>
          </a:bodyPr>
          <a:lstStyle/>
          <a:p>
            <a:pPr algn="ctr">
              <a:spcAft>
                <a:spcPts val="0"/>
              </a:spcAft>
            </a:pPr>
            <a:r>
              <a:rPr lang="de-DE" sz="2200" i="1" dirty="0">
                <a:latin typeface="Arial" panose="020B0604020202020204" pitchFamily="34" charset="0"/>
                <a:ea typeface="Calibri" panose="020F0502020204030204" pitchFamily="34" charset="0"/>
                <a:cs typeface="Arial" panose="020B0604020202020204" pitchFamily="34" charset="0"/>
              </a:rPr>
              <a:t>„</a:t>
            </a:r>
            <a:r>
              <a:rPr lang="de-DE" sz="2200" i="1" dirty="0">
                <a:latin typeface="Arial" panose="020B0604020202020204" pitchFamily="34" charset="0"/>
                <a:cs typeface="Arial" panose="020B0604020202020204" pitchFamily="34" charset="0"/>
              </a:rPr>
              <a:t>Für die Durchsetzung der Verordnung ist die Meldestelle in dem Land zuständig, in dem der Anbieter der Plattform seinen Sitz hat.“ </a:t>
            </a:r>
            <a:endParaRPr lang="en-GB" sz="2200" i="1" dirty="0">
              <a:latin typeface="Arial" panose="020B0604020202020204" pitchFamily="34" charset="0"/>
              <a:cs typeface="Arial" panose="020B0604020202020204" pitchFamily="34" charset="0"/>
            </a:endParaRPr>
          </a:p>
        </p:txBody>
      </p:sp>
      <p:sp>
        <p:nvSpPr>
          <p:cNvPr id="8" name="Textfeld 7">
            <a:extLst>
              <a:ext uri="{FF2B5EF4-FFF2-40B4-BE49-F238E27FC236}">
                <a16:creationId xmlns:a16="http://schemas.microsoft.com/office/drawing/2014/main" id="{B021F7CB-CA85-4EA2-AB4A-51DB6FFDAF5D}"/>
              </a:ext>
            </a:extLst>
          </p:cNvPr>
          <p:cNvSpPr txBox="1"/>
          <p:nvPr/>
        </p:nvSpPr>
        <p:spPr>
          <a:xfrm rot="941077">
            <a:off x="3635084" y="3360066"/>
            <a:ext cx="1753849" cy="830997"/>
          </a:xfrm>
          <a:prstGeom prst="rect">
            <a:avLst/>
          </a:prstGeom>
          <a:noFill/>
        </p:spPr>
        <p:txBody>
          <a:bodyPr wrap="square" rtlCol="0">
            <a:spAutoFit/>
          </a:bodyPr>
          <a:lstStyle/>
          <a:p>
            <a:pPr algn="ctr"/>
            <a:r>
              <a:rPr lang="de-DE" sz="2400" dirty="0">
                <a:solidFill>
                  <a:schemeClr val="bg1"/>
                </a:solidFill>
              </a:rPr>
              <a:t>30 % Kunststoff</a:t>
            </a:r>
            <a:endParaRPr lang="en-GB" sz="2400" dirty="0">
              <a:solidFill>
                <a:schemeClr val="bg1"/>
              </a:solidFill>
            </a:endParaRPr>
          </a:p>
        </p:txBody>
      </p:sp>
      <p:grpSp>
        <p:nvGrpSpPr>
          <p:cNvPr id="10" name="Gruppieren 9">
            <a:extLst>
              <a:ext uri="{FF2B5EF4-FFF2-40B4-BE49-F238E27FC236}">
                <a16:creationId xmlns:a16="http://schemas.microsoft.com/office/drawing/2014/main" id="{EAD24817-258F-47FB-945C-B27E9864D577}"/>
              </a:ext>
            </a:extLst>
          </p:cNvPr>
          <p:cNvGrpSpPr/>
          <p:nvPr/>
        </p:nvGrpSpPr>
        <p:grpSpPr>
          <a:xfrm>
            <a:off x="3254377" y="1394551"/>
            <a:ext cx="4428460" cy="4428460"/>
            <a:chOff x="3391788" y="1362654"/>
            <a:chExt cx="4428460" cy="4428460"/>
          </a:xfrm>
        </p:grpSpPr>
        <p:pic>
          <p:nvPicPr>
            <p:cNvPr id="5" name="Grafik 4" descr="Europa">
              <a:extLst>
                <a:ext uri="{FF2B5EF4-FFF2-40B4-BE49-F238E27FC236}">
                  <a16:creationId xmlns:a16="http://schemas.microsoft.com/office/drawing/2014/main" id="{D9D3173A-5DDE-457B-8AB5-A919A7CD865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91788" y="1362654"/>
              <a:ext cx="4428460" cy="4428460"/>
            </a:xfrm>
            <a:prstGeom prst="rect">
              <a:avLst/>
            </a:prstGeom>
          </p:spPr>
        </p:pic>
        <p:pic>
          <p:nvPicPr>
            <p:cNvPr id="9" name="Grafik 8" descr="Markierung">
              <a:extLst>
                <a:ext uri="{FF2B5EF4-FFF2-40B4-BE49-F238E27FC236}">
                  <a16:creationId xmlns:a16="http://schemas.microsoft.com/office/drawing/2014/main" id="{C2C0ECCB-50D0-4A4B-B196-456FFD052EB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788664" y="3288153"/>
              <a:ext cx="914400" cy="914400"/>
            </a:xfrm>
            <a:prstGeom prst="rect">
              <a:avLst/>
            </a:prstGeom>
          </p:spPr>
        </p:pic>
      </p:grpSp>
    </p:spTree>
    <p:extLst>
      <p:ext uri="{BB962C8B-B14F-4D97-AF65-F5344CB8AC3E}">
        <p14:creationId xmlns:p14="http://schemas.microsoft.com/office/powerpoint/2010/main" val="5190556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dirty="0">
                <a:solidFill>
                  <a:schemeClr val="tx1"/>
                </a:solidFill>
              </a:rPr>
              <a:t>Vorschlag der Kommission</a:t>
            </a:r>
            <a:endParaRPr lang="en-GB" dirty="0">
              <a:solidFill>
                <a:schemeClr val="tx1"/>
              </a:solidFill>
            </a:endParaRPr>
          </a:p>
        </p:txBody>
      </p:sp>
      <p:sp>
        <p:nvSpPr>
          <p:cNvPr id="3" name="Textplatzhalter 2">
            <a:extLst>
              <a:ext uri="{FF2B5EF4-FFF2-40B4-BE49-F238E27FC236}">
                <a16:creationId xmlns:a16="http://schemas.microsoft.com/office/drawing/2014/main" id="{DA66DA62-6B0E-426B-A2DD-B89AA182D0E3}"/>
              </a:ext>
            </a:extLst>
          </p:cNvPr>
          <p:cNvSpPr>
            <a:spLocks noGrp="1"/>
          </p:cNvSpPr>
          <p:nvPr>
            <p:ph type="body" sz="quarter" idx="11"/>
          </p:nvPr>
        </p:nvSpPr>
        <p:spPr>
          <a:xfrm>
            <a:off x="1019331" y="1288226"/>
            <a:ext cx="8683803" cy="5018088"/>
          </a:xfrm>
        </p:spPr>
        <p:txBody>
          <a:bodyPr>
            <a:normAutofit/>
          </a:bodyPr>
          <a:lstStyle/>
          <a:p>
            <a:pPr marL="0" indent="0">
              <a:buNone/>
            </a:pPr>
            <a:r>
              <a:rPr lang="de-DE" b="1" dirty="0"/>
              <a:t>ARTIKEL 3 </a:t>
            </a:r>
            <a:r>
              <a:rPr lang="de-DE" b="1" dirty="0">
                <a:solidFill>
                  <a:schemeClr val="accent5"/>
                </a:solidFill>
              </a:rPr>
              <a:t>Frist für das Löschen von Inhalten </a:t>
            </a:r>
            <a:endParaRPr lang="de-DE" dirty="0">
              <a:solidFill>
                <a:schemeClr val="accent5"/>
              </a:solidFill>
            </a:endParaRPr>
          </a:p>
          <a:p>
            <a:pPr marL="0" indent="0">
              <a:buNone/>
            </a:pPr>
            <a:endParaRPr lang="de-DE" dirty="0"/>
          </a:p>
          <a:p>
            <a:pPr marL="0" indent="0">
              <a:buNone/>
            </a:pPr>
            <a:endParaRPr lang="de-DE" dirty="0"/>
          </a:p>
          <a:p>
            <a:pPr marL="0" indent="0">
              <a:buNone/>
            </a:pPr>
            <a:endParaRPr lang="en-GB" dirty="0"/>
          </a:p>
        </p:txBody>
      </p:sp>
      <p:sp>
        <p:nvSpPr>
          <p:cNvPr id="6" name="Rechteck 5">
            <a:extLst>
              <a:ext uri="{FF2B5EF4-FFF2-40B4-BE49-F238E27FC236}">
                <a16:creationId xmlns:a16="http://schemas.microsoft.com/office/drawing/2014/main" id="{B776BFB0-8685-4856-A78B-3AC540DE3EF1}"/>
              </a:ext>
            </a:extLst>
          </p:cNvPr>
          <p:cNvSpPr/>
          <p:nvPr/>
        </p:nvSpPr>
        <p:spPr>
          <a:xfrm>
            <a:off x="1019332" y="5350051"/>
            <a:ext cx="8683802" cy="769441"/>
          </a:xfrm>
          <a:prstGeom prst="rect">
            <a:avLst/>
          </a:prstGeom>
        </p:spPr>
        <p:txBody>
          <a:bodyPr wrap="square">
            <a:spAutoFit/>
          </a:bodyPr>
          <a:lstStyle/>
          <a:p>
            <a:pPr algn="ctr">
              <a:spcAft>
                <a:spcPts val="0"/>
              </a:spcAft>
            </a:pPr>
            <a:r>
              <a:rPr lang="de-DE" sz="2200" i="1" dirty="0">
                <a:latin typeface="Arial" panose="020B0604020202020204" pitchFamily="34" charset="0"/>
                <a:ea typeface="Calibri" panose="020F0502020204030204" pitchFamily="34" charset="0"/>
                <a:cs typeface="Arial" panose="020B0604020202020204" pitchFamily="34" charset="0"/>
              </a:rPr>
              <a:t>„</a:t>
            </a:r>
            <a:r>
              <a:rPr lang="de-DE" sz="2200" i="1" dirty="0">
                <a:latin typeface="Arial" panose="020B0604020202020204" pitchFamily="34" charset="0"/>
                <a:cs typeface="Arial" panose="020B0604020202020204" pitchFamily="34" charset="0"/>
              </a:rPr>
              <a:t>Fake News und </a:t>
            </a:r>
            <a:r>
              <a:rPr lang="de-DE" sz="2200" i="1" dirty="0" err="1">
                <a:latin typeface="Arial" panose="020B0604020202020204" pitchFamily="34" charset="0"/>
                <a:cs typeface="Arial" panose="020B0604020202020204" pitchFamily="34" charset="0"/>
              </a:rPr>
              <a:t>Hate</a:t>
            </a:r>
            <a:r>
              <a:rPr lang="de-DE" sz="2200" i="1" dirty="0">
                <a:latin typeface="Arial" panose="020B0604020202020204" pitchFamily="34" charset="0"/>
                <a:cs typeface="Arial" panose="020B0604020202020204" pitchFamily="34" charset="0"/>
              </a:rPr>
              <a:t> Speech müssen innerhalb von </a:t>
            </a:r>
            <a:br>
              <a:rPr lang="de-DE" sz="2200" i="1" dirty="0">
                <a:latin typeface="Arial" panose="020B0604020202020204" pitchFamily="34" charset="0"/>
                <a:cs typeface="Arial" panose="020B0604020202020204" pitchFamily="34" charset="0"/>
              </a:rPr>
            </a:br>
            <a:r>
              <a:rPr lang="de-DE" sz="2200" i="1" dirty="0">
                <a:latin typeface="Arial" panose="020B0604020202020204" pitchFamily="34" charset="0"/>
                <a:cs typeface="Arial" panose="020B0604020202020204" pitchFamily="34" charset="0"/>
              </a:rPr>
              <a:t>24 Stunden gelöscht werden.“</a:t>
            </a:r>
            <a:endParaRPr lang="en-GB" sz="2200" i="1" dirty="0">
              <a:latin typeface="Arial" panose="020B0604020202020204" pitchFamily="34" charset="0"/>
              <a:cs typeface="Arial" panose="020B0604020202020204" pitchFamily="34" charset="0"/>
            </a:endParaRPr>
          </a:p>
        </p:txBody>
      </p:sp>
      <p:sp>
        <p:nvSpPr>
          <p:cNvPr id="7" name="Textfeld 6">
            <a:extLst>
              <a:ext uri="{FF2B5EF4-FFF2-40B4-BE49-F238E27FC236}">
                <a16:creationId xmlns:a16="http://schemas.microsoft.com/office/drawing/2014/main" id="{2C6949AD-4EC8-4135-A091-AA963FEB0697}"/>
              </a:ext>
            </a:extLst>
          </p:cNvPr>
          <p:cNvSpPr txBox="1"/>
          <p:nvPr/>
        </p:nvSpPr>
        <p:spPr>
          <a:xfrm>
            <a:off x="7575619" y="4620093"/>
            <a:ext cx="1941472" cy="246221"/>
          </a:xfrm>
          <a:prstGeom prst="rect">
            <a:avLst/>
          </a:prstGeom>
          <a:noFill/>
        </p:spPr>
        <p:txBody>
          <a:bodyPr wrap="square" rtlCol="0">
            <a:spAutoFit/>
          </a:bodyPr>
          <a:lstStyle/>
          <a:p>
            <a:r>
              <a:rPr lang="en-GB" sz="1000" dirty="0">
                <a:solidFill>
                  <a:schemeClr val="bg1"/>
                </a:solidFill>
                <a:latin typeface="Arial" panose="020B0604020202020204" pitchFamily="34" charset="0"/>
                <a:cs typeface="Arial" panose="020B0604020202020204" pitchFamily="34" charset="0"/>
              </a:rPr>
              <a:t>CC0 1.0 Universal</a:t>
            </a:r>
          </a:p>
        </p:txBody>
      </p:sp>
      <p:pic>
        <p:nvPicPr>
          <p:cNvPr id="5" name="Grafik 4" descr="Ein Bild, das Uhr, Gebäude, groß, sitzend enthält.&#10;&#10;Automatisch generierte Beschreibung">
            <a:extLst>
              <a:ext uri="{FF2B5EF4-FFF2-40B4-BE49-F238E27FC236}">
                <a16:creationId xmlns:a16="http://schemas.microsoft.com/office/drawing/2014/main" id="{FAE15C23-7C14-4D20-9F04-C297606189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3925" y="1903208"/>
            <a:ext cx="4068778" cy="3051584"/>
          </a:xfrm>
          <a:prstGeom prst="rect">
            <a:avLst/>
          </a:prstGeom>
        </p:spPr>
      </p:pic>
      <p:sp>
        <p:nvSpPr>
          <p:cNvPr id="8" name="Textfeld 7">
            <a:extLst>
              <a:ext uri="{FF2B5EF4-FFF2-40B4-BE49-F238E27FC236}">
                <a16:creationId xmlns:a16="http://schemas.microsoft.com/office/drawing/2014/main" id="{D48601BB-D7DE-4D74-A3CE-2E771EB9323D}"/>
              </a:ext>
            </a:extLst>
          </p:cNvPr>
          <p:cNvSpPr txBox="1"/>
          <p:nvPr/>
        </p:nvSpPr>
        <p:spPr>
          <a:xfrm>
            <a:off x="3599148" y="4620093"/>
            <a:ext cx="1941472" cy="338554"/>
          </a:xfrm>
          <a:prstGeom prst="rect">
            <a:avLst/>
          </a:prstGeom>
          <a:noFill/>
        </p:spPr>
        <p:txBody>
          <a:bodyPr wrap="square" rtlCol="0">
            <a:spAutoFit/>
          </a:bodyPr>
          <a:lstStyle/>
          <a:p>
            <a:r>
              <a:rPr lang="de-DE" sz="800" dirty="0">
                <a:solidFill>
                  <a:schemeClr val="bg1"/>
                </a:solidFill>
              </a:rPr>
              <a:t>Jeremy Seitz, CC BY 2.0, https://tinyurl.com/u8tysvf</a:t>
            </a:r>
          </a:p>
        </p:txBody>
      </p:sp>
    </p:spTree>
    <p:extLst>
      <p:ext uri="{BB962C8B-B14F-4D97-AF65-F5344CB8AC3E}">
        <p14:creationId xmlns:p14="http://schemas.microsoft.com/office/powerpoint/2010/main" val="23302491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dirty="0">
                <a:solidFill>
                  <a:schemeClr val="tx1"/>
                </a:solidFill>
              </a:rPr>
              <a:t>Rollenverteilung</a:t>
            </a:r>
            <a:endParaRPr lang="en-GB" dirty="0">
              <a:solidFill>
                <a:schemeClr val="tx1"/>
              </a:solidFill>
            </a:endParaRPr>
          </a:p>
        </p:txBody>
      </p:sp>
      <p:sp>
        <p:nvSpPr>
          <p:cNvPr id="3" name="Textplatzhalter 2">
            <a:extLst>
              <a:ext uri="{FF2B5EF4-FFF2-40B4-BE49-F238E27FC236}">
                <a16:creationId xmlns:a16="http://schemas.microsoft.com/office/drawing/2014/main" id="{DA66DA62-6B0E-426B-A2DD-B89AA182D0E3}"/>
              </a:ext>
            </a:extLst>
          </p:cNvPr>
          <p:cNvSpPr>
            <a:spLocks noGrp="1"/>
          </p:cNvSpPr>
          <p:nvPr>
            <p:ph type="body" sz="quarter" idx="11"/>
          </p:nvPr>
        </p:nvSpPr>
        <p:spPr>
          <a:xfrm>
            <a:off x="646113" y="1282700"/>
            <a:ext cx="9941097" cy="5018088"/>
          </a:xfrm>
        </p:spPr>
        <p:txBody>
          <a:bodyPr>
            <a:normAutofit/>
          </a:bodyPr>
          <a:lstStyle/>
          <a:p>
            <a:pPr marL="0" indent="0">
              <a:buNone/>
            </a:pPr>
            <a:endParaRPr lang="de-DE" dirty="0"/>
          </a:p>
          <a:p>
            <a:pPr marL="0" indent="0">
              <a:buNone/>
            </a:pPr>
            <a:endParaRPr lang="en-GB" dirty="0"/>
          </a:p>
        </p:txBody>
      </p:sp>
      <p:pic>
        <p:nvPicPr>
          <p:cNvPr id="4" name="Grafik 3">
            <a:extLst>
              <a:ext uri="{FF2B5EF4-FFF2-40B4-BE49-F238E27FC236}">
                <a16:creationId xmlns:a16="http://schemas.microsoft.com/office/drawing/2014/main" id="{83D1CEFC-14FE-4C81-A9A1-A379D62E5F22}"/>
              </a:ext>
            </a:extLst>
          </p:cNvPr>
          <p:cNvPicPr>
            <a:picLocks noChangeAspect="1"/>
          </p:cNvPicPr>
          <p:nvPr/>
        </p:nvPicPr>
        <p:blipFill>
          <a:blip r:embed="rId3"/>
          <a:stretch>
            <a:fillRect/>
          </a:stretch>
        </p:blipFill>
        <p:spPr>
          <a:xfrm>
            <a:off x="2247862" y="1642070"/>
            <a:ext cx="7169793" cy="4299347"/>
          </a:xfrm>
          <a:prstGeom prst="rect">
            <a:avLst/>
          </a:prstGeom>
        </p:spPr>
      </p:pic>
      <p:sp>
        <p:nvSpPr>
          <p:cNvPr id="5" name="Textfeld 4">
            <a:extLst>
              <a:ext uri="{FF2B5EF4-FFF2-40B4-BE49-F238E27FC236}">
                <a16:creationId xmlns:a16="http://schemas.microsoft.com/office/drawing/2014/main" id="{F9F75491-470D-49C3-B3EF-18BFDA717DA2}"/>
              </a:ext>
            </a:extLst>
          </p:cNvPr>
          <p:cNvSpPr txBox="1"/>
          <p:nvPr/>
        </p:nvSpPr>
        <p:spPr>
          <a:xfrm>
            <a:off x="8156191" y="6031828"/>
            <a:ext cx="1941472" cy="246221"/>
          </a:xfrm>
          <a:prstGeom prst="rect">
            <a:avLst/>
          </a:prstGeom>
          <a:noFill/>
        </p:spPr>
        <p:txBody>
          <a:bodyPr wrap="square" rtlCol="0">
            <a:spAutoFit/>
          </a:bodyPr>
          <a:lstStyle/>
          <a:p>
            <a:r>
              <a:rPr lang="en-GB" sz="1000" dirty="0">
                <a:solidFill>
                  <a:schemeClr val="bg1"/>
                </a:solidFill>
                <a:latin typeface="Arial" panose="020B0604020202020204" pitchFamily="34" charset="0"/>
                <a:cs typeface="Arial" panose="020B0604020202020204" pitchFamily="34" charset="0"/>
              </a:rPr>
              <a:t>CC0 1.0 Universal</a:t>
            </a:r>
          </a:p>
        </p:txBody>
      </p:sp>
    </p:spTree>
    <p:extLst>
      <p:ext uri="{BB962C8B-B14F-4D97-AF65-F5344CB8AC3E}">
        <p14:creationId xmlns:p14="http://schemas.microsoft.com/office/powerpoint/2010/main" val="31229235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dirty="0">
                <a:solidFill>
                  <a:schemeClr val="tx1"/>
                </a:solidFill>
              </a:rPr>
              <a:t>Ablauf des Spiels</a:t>
            </a:r>
            <a:endParaRPr lang="en-GB" dirty="0">
              <a:solidFill>
                <a:schemeClr val="tx1"/>
              </a:solidFill>
            </a:endParaRPr>
          </a:p>
        </p:txBody>
      </p:sp>
      <p:graphicFrame>
        <p:nvGraphicFramePr>
          <p:cNvPr id="4" name="Tabelle 4">
            <a:extLst>
              <a:ext uri="{FF2B5EF4-FFF2-40B4-BE49-F238E27FC236}">
                <a16:creationId xmlns:a16="http://schemas.microsoft.com/office/drawing/2014/main" id="{03CC9A21-E840-4399-A222-55991BE945A2}"/>
              </a:ext>
            </a:extLst>
          </p:cNvPr>
          <p:cNvGraphicFramePr>
            <a:graphicFrameLocks noGrp="1"/>
          </p:cNvGraphicFramePr>
          <p:nvPr>
            <p:extLst>
              <p:ext uri="{D42A27DB-BD31-4B8C-83A1-F6EECF244321}">
                <p14:modId xmlns:p14="http://schemas.microsoft.com/office/powerpoint/2010/main" val="4185406109"/>
              </p:ext>
            </p:extLst>
          </p:nvPr>
        </p:nvGraphicFramePr>
        <p:xfrm>
          <a:off x="1084521" y="1749664"/>
          <a:ext cx="8771860" cy="3358672"/>
        </p:xfrm>
        <a:graphic>
          <a:graphicData uri="http://schemas.openxmlformats.org/drawingml/2006/table">
            <a:tbl>
              <a:tblPr firstRow="1" bandRow="1">
                <a:tableStyleId>{3B4B98B0-60AC-42C2-AFA5-B58CD77FA1E5}</a:tableStyleId>
              </a:tblPr>
              <a:tblGrid>
                <a:gridCol w="3238233">
                  <a:extLst>
                    <a:ext uri="{9D8B030D-6E8A-4147-A177-3AD203B41FA5}">
                      <a16:colId xmlns:a16="http://schemas.microsoft.com/office/drawing/2014/main" val="768266968"/>
                    </a:ext>
                  </a:extLst>
                </a:gridCol>
                <a:gridCol w="2360575">
                  <a:extLst>
                    <a:ext uri="{9D8B030D-6E8A-4147-A177-3AD203B41FA5}">
                      <a16:colId xmlns:a16="http://schemas.microsoft.com/office/drawing/2014/main" val="3652463855"/>
                    </a:ext>
                  </a:extLst>
                </a:gridCol>
                <a:gridCol w="1196757">
                  <a:extLst>
                    <a:ext uri="{9D8B030D-6E8A-4147-A177-3AD203B41FA5}">
                      <a16:colId xmlns:a16="http://schemas.microsoft.com/office/drawing/2014/main" val="1648546634"/>
                    </a:ext>
                  </a:extLst>
                </a:gridCol>
                <a:gridCol w="1976295">
                  <a:extLst>
                    <a:ext uri="{9D8B030D-6E8A-4147-A177-3AD203B41FA5}">
                      <a16:colId xmlns:a16="http://schemas.microsoft.com/office/drawing/2014/main" val="905855192"/>
                    </a:ext>
                  </a:extLst>
                </a:gridCol>
              </a:tblGrid>
              <a:tr h="419834">
                <a:tc>
                  <a:txBody>
                    <a:bodyPr/>
                    <a:lstStyle/>
                    <a:p>
                      <a:endParaRPr lang="de-DE" sz="2000" dirty="0">
                        <a:latin typeface="Arial" panose="020B0604020202020204" pitchFamily="34" charset="0"/>
                        <a:cs typeface="Arial" panose="020B0604020202020204" pitchFamily="34" charset="0"/>
                      </a:endParaRPr>
                    </a:p>
                  </a:txBody>
                  <a:tcPr/>
                </a:tc>
                <a:tc>
                  <a:txBody>
                    <a:bodyPr/>
                    <a:lstStyle/>
                    <a:p>
                      <a:pPr algn="l"/>
                      <a:r>
                        <a:rPr lang="de-DE" sz="2000" dirty="0">
                          <a:latin typeface="Arial" panose="020B0604020202020204" pitchFamily="34" charset="0"/>
                          <a:cs typeface="Arial" panose="020B0604020202020204" pitchFamily="34" charset="0"/>
                        </a:rPr>
                        <a:t>Wer?</a:t>
                      </a:r>
                    </a:p>
                  </a:txBody>
                  <a:tcPr/>
                </a:tc>
                <a:tc>
                  <a:txBody>
                    <a:bodyPr/>
                    <a:lstStyle/>
                    <a:p>
                      <a:pPr algn="ctr"/>
                      <a:r>
                        <a:rPr lang="de-DE" sz="2000" dirty="0">
                          <a:latin typeface="Arial" panose="020B0604020202020204" pitchFamily="34" charset="0"/>
                          <a:cs typeface="Arial" panose="020B0604020202020204" pitchFamily="34" charset="0"/>
                        </a:rPr>
                        <a:t>Dauer</a:t>
                      </a:r>
                    </a:p>
                  </a:txBody>
                  <a:tcPr>
                    <a:solidFill>
                      <a:schemeClr val="accent5">
                        <a:lumMod val="40000"/>
                        <a:lumOff val="60000"/>
                      </a:schemeClr>
                    </a:solidFill>
                  </a:tcPr>
                </a:tc>
                <a:tc>
                  <a:txBody>
                    <a:bodyPr/>
                    <a:lstStyle/>
                    <a:p>
                      <a:pPr algn="r"/>
                      <a:r>
                        <a:rPr lang="de-DE" sz="2000" dirty="0">
                          <a:latin typeface="Arial" panose="020B0604020202020204" pitchFamily="34" charset="0"/>
                          <a:cs typeface="Arial" panose="020B0604020202020204" pitchFamily="34" charset="0"/>
                        </a:rPr>
                        <a:t>Start</a:t>
                      </a:r>
                    </a:p>
                  </a:txBody>
                  <a:tcPr/>
                </a:tc>
                <a:extLst>
                  <a:ext uri="{0D108BD9-81ED-4DB2-BD59-A6C34878D82A}">
                    <a16:rowId xmlns:a16="http://schemas.microsoft.com/office/drawing/2014/main" val="997404863"/>
                  </a:ext>
                </a:extLst>
              </a:tr>
              <a:tr h="419834">
                <a:tc>
                  <a:txBody>
                    <a:bodyPr/>
                    <a:lstStyle/>
                    <a:p>
                      <a:r>
                        <a:rPr lang="de-DE" sz="2000" b="1" dirty="0">
                          <a:latin typeface="Arial" panose="020B0604020202020204" pitchFamily="34" charset="0"/>
                          <a:cs typeface="Arial" panose="020B0604020202020204" pitchFamily="34" charset="0"/>
                        </a:rPr>
                        <a:t>Lesephase</a:t>
                      </a:r>
                    </a:p>
                  </a:txBody>
                  <a:tcPr/>
                </a:tc>
                <a:tc>
                  <a:txBody>
                    <a:bodyPr/>
                    <a:lstStyle/>
                    <a:p>
                      <a:r>
                        <a:rPr lang="de-DE" sz="2000" dirty="0" err="1">
                          <a:latin typeface="Arial" panose="020B0604020202020204" pitchFamily="34" charset="0"/>
                          <a:cs typeface="Arial" panose="020B0604020202020204" pitchFamily="34" charset="0"/>
                        </a:rPr>
                        <a:t>Jede_r</a:t>
                      </a:r>
                      <a:r>
                        <a:rPr lang="de-DE" sz="2000" dirty="0">
                          <a:latin typeface="Arial" panose="020B0604020202020204" pitchFamily="34" charset="0"/>
                          <a:cs typeface="Arial" panose="020B0604020202020204" pitchFamily="34" charset="0"/>
                        </a:rPr>
                        <a:t> für sich</a:t>
                      </a:r>
                    </a:p>
                  </a:txBody>
                  <a:tcPr/>
                </a:tc>
                <a:tc>
                  <a:txBody>
                    <a:bodyPr/>
                    <a:lstStyle/>
                    <a:p>
                      <a:pPr algn="ctr"/>
                      <a:r>
                        <a:rPr lang="de-DE" sz="2000" dirty="0">
                          <a:latin typeface="Arial" panose="020B0604020202020204" pitchFamily="34" charset="0"/>
                          <a:cs typeface="Arial" panose="020B0604020202020204" pitchFamily="34" charset="0"/>
                        </a:rPr>
                        <a:t>15 min</a:t>
                      </a:r>
                    </a:p>
                  </a:txBody>
                  <a:tcPr>
                    <a:solidFill>
                      <a:schemeClr val="accent5">
                        <a:lumMod val="40000"/>
                        <a:lumOff val="60000"/>
                      </a:schemeClr>
                    </a:solidFill>
                  </a:tcPr>
                </a:tc>
                <a:tc>
                  <a:txBody>
                    <a:bodyPr/>
                    <a:lstStyle/>
                    <a:p>
                      <a:pPr algn="r"/>
                      <a:r>
                        <a:rPr lang="de-DE" sz="2000" dirty="0">
                          <a:highlight>
                            <a:srgbClr val="00FF00"/>
                          </a:highlight>
                          <a:latin typeface="Arial" panose="020B0604020202020204" pitchFamily="34" charset="0"/>
                          <a:cs typeface="Arial" panose="020B0604020202020204" pitchFamily="34" charset="0"/>
                        </a:rPr>
                        <a:t>z. B. 9:30 Uhr</a:t>
                      </a:r>
                    </a:p>
                  </a:txBody>
                  <a:tcPr/>
                </a:tc>
                <a:extLst>
                  <a:ext uri="{0D108BD9-81ED-4DB2-BD59-A6C34878D82A}">
                    <a16:rowId xmlns:a16="http://schemas.microsoft.com/office/drawing/2014/main" val="1629624244"/>
                  </a:ext>
                </a:extLst>
              </a:tr>
              <a:tr h="419834">
                <a:tc>
                  <a:txBody>
                    <a:bodyPr/>
                    <a:lstStyle/>
                    <a:p>
                      <a:r>
                        <a:rPr lang="de-DE" sz="2000" b="1" dirty="0">
                          <a:latin typeface="Arial" panose="020B0604020202020204" pitchFamily="34" charset="0"/>
                          <a:cs typeface="Arial" panose="020B0604020202020204" pitchFamily="34" charset="0"/>
                        </a:rPr>
                        <a:t>Strategiebesprechung</a:t>
                      </a:r>
                    </a:p>
                  </a:txBody>
                  <a:tcPr/>
                </a:tc>
                <a:tc>
                  <a:txBody>
                    <a:bodyPr/>
                    <a:lstStyle/>
                    <a:p>
                      <a:r>
                        <a:rPr lang="de-DE" sz="2000" dirty="0">
                          <a:latin typeface="Arial" panose="020B0604020202020204" pitchFamily="34" charset="0"/>
                          <a:cs typeface="Arial" panose="020B0604020202020204" pitchFamily="34" charset="0"/>
                        </a:rPr>
                        <a:t>In Ländergruppen</a:t>
                      </a:r>
                    </a:p>
                  </a:txBody>
                  <a:tcPr/>
                </a:tc>
                <a:tc>
                  <a:txBody>
                    <a:bodyPr/>
                    <a:lstStyle/>
                    <a:p>
                      <a:pPr algn="ctr"/>
                      <a:r>
                        <a:rPr lang="de-DE" sz="2000" dirty="0">
                          <a:latin typeface="Arial" panose="020B0604020202020204" pitchFamily="34" charset="0"/>
                          <a:cs typeface="Arial" panose="020B0604020202020204" pitchFamily="34" charset="0"/>
                        </a:rPr>
                        <a:t>10 min</a:t>
                      </a:r>
                    </a:p>
                  </a:txBody>
                  <a:tcPr>
                    <a:solidFill>
                      <a:schemeClr val="accent5">
                        <a:lumMod val="40000"/>
                        <a:lumOff val="60000"/>
                      </a:schemeClr>
                    </a:solidFill>
                  </a:tcPr>
                </a:tc>
                <a:tc>
                  <a:txBody>
                    <a:bodyPr/>
                    <a:lstStyle/>
                    <a:p>
                      <a:pPr algn="r"/>
                      <a:endParaRPr lang="de-DE"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187086412"/>
                  </a:ext>
                </a:extLst>
              </a:tr>
              <a:tr h="419834">
                <a:tc>
                  <a:txBody>
                    <a:bodyPr/>
                    <a:lstStyle/>
                    <a:p>
                      <a:r>
                        <a:rPr lang="de-DE" sz="2000" b="1" dirty="0">
                          <a:latin typeface="Arial" panose="020B0604020202020204" pitchFamily="34" charset="0"/>
                          <a:cs typeface="Arial" panose="020B0604020202020204" pitchFamily="34" charset="0"/>
                        </a:rPr>
                        <a:t>Informelle Vorgespräche</a:t>
                      </a:r>
                    </a:p>
                  </a:txBody>
                  <a:tcPr/>
                </a:tc>
                <a:tc>
                  <a:txBody>
                    <a:bodyPr/>
                    <a:lstStyle/>
                    <a:p>
                      <a:r>
                        <a:rPr lang="de-DE" sz="2000" dirty="0">
                          <a:latin typeface="Arial" panose="020B0604020202020204" pitchFamily="34" charset="0"/>
                          <a:cs typeface="Arial" panose="020B0604020202020204" pitchFamily="34" charset="0"/>
                        </a:rPr>
                        <a:t>Alle</a:t>
                      </a:r>
                    </a:p>
                  </a:txBody>
                  <a:tcPr/>
                </a:tc>
                <a:tc>
                  <a:txBody>
                    <a:bodyPr/>
                    <a:lstStyle/>
                    <a:p>
                      <a:pPr algn="ctr"/>
                      <a:r>
                        <a:rPr lang="de-DE" sz="2000" dirty="0">
                          <a:latin typeface="Arial" panose="020B0604020202020204" pitchFamily="34" charset="0"/>
                          <a:cs typeface="Arial" panose="020B0604020202020204" pitchFamily="34" charset="0"/>
                        </a:rPr>
                        <a:t>10 min</a:t>
                      </a:r>
                    </a:p>
                  </a:txBody>
                  <a:tcPr>
                    <a:solidFill>
                      <a:schemeClr val="accent5">
                        <a:lumMod val="40000"/>
                        <a:lumOff val="60000"/>
                      </a:schemeClr>
                    </a:solidFill>
                  </a:tcPr>
                </a:tc>
                <a:tc>
                  <a:txBody>
                    <a:bodyPr/>
                    <a:lstStyle/>
                    <a:p>
                      <a:pPr algn="r"/>
                      <a:endParaRPr lang="de-DE"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7351995"/>
                  </a:ext>
                </a:extLst>
              </a:tr>
              <a:tr h="419834">
                <a:tc>
                  <a:txBody>
                    <a:bodyPr/>
                    <a:lstStyle/>
                    <a:p>
                      <a:r>
                        <a:rPr lang="de-DE" sz="2000" b="1" dirty="0">
                          <a:latin typeface="Arial" panose="020B0604020202020204" pitchFamily="34" charset="0"/>
                          <a:cs typeface="Arial" panose="020B0604020202020204" pitchFamily="34" charset="0"/>
                        </a:rPr>
                        <a:t>Ratssitzung</a:t>
                      </a:r>
                    </a:p>
                  </a:txBody>
                  <a:tcPr/>
                </a:tc>
                <a:tc>
                  <a:txBody>
                    <a:bodyPr/>
                    <a:lstStyle/>
                    <a:p>
                      <a:r>
                        <a:rPr lang="de-DE" sz="2000" dirty="0">
                          <a:latin typeface="Arial" panose="020B0604020202020204" pitchFamily="34" charset="0"/>
                          <a:cs typeface="Arial" panose="020B0604020202020204" pitchFamily="34" charset="0"/>
                        </a:rPr>
                        <a:t>Im Plenum</a:t>
                      </a:r>
                    </a:p>
                  </a:txBody>
                  <a:tcPr/>
                </a:tc>
                <a:tc>
                  <a:txBody>
                    <a:bodyPr/>
                    <a:lstStyle/>
                    <a:p>
                      <a:pPr algn="ctr"/>
                      <a:r>
                        <a:rPr lang="de-DE" sz="2000" dirty="0">
                          <a:latin typeface="Arial" panose="020B0604020202020204" pitchFamily="34" charset="0"/>
                          <a:cs typeface="Arial" panose="020B0604020202020204" pitchFamily="34" charset="0"/>
                        </a:rPr>
                        <a:t>25 min</a:t>
                      </a:r>
                    </a:p>
                  </a:txBody>
                  <a:tcPr>
                    <a:solidFill>
                      <a:schemeClr val="accent5">
                        <a:lumMod val="40000"/>
                        <a:lumOff val="60000"/>
                      </a:schemeClr>
                    </a:solidFill>
                  </a:tcPr>
                </a:tc>
                <a:tc>
                  <a:txBody>
                    <a:bodyPr/>
                    <a:lstStyle/>
                    <a:p>
                      <a:endParaRPr lang="de-DE"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21389078"/>
                  </a:ext>
                </a:extLst>
              </a:tr>
              <a:tr h="419834">
                <a:tc>
                  <a:txBody>
                    <a:bodyPr/>
                    <a:lstStyle/>
                    <a:p>
                      <a:r>
                        <a:rPr lang="de-DE" sz="2000" b="1" dirty="0">
                          <a:latin typeface="Arial" panose="020B0604020202020204" pitchFamily="34" charset="0"/>
                          <a:cs typeface="Arial" panose="020B0604020202020204" pitchFamily="34" charset="0"/>
                        </a:rPr>
                        <a:t>Informelle Gespräche</a:t>
                      </a:r>
                    </a:p>
                  </a:txBody>
                  <a:tcPr/>
                </a:tc>
                <a:tc>
                  <a:txBody>
                    <a:bodyPr/>
                    <a:lstStyle/>
                    <a:p>
                      <a:r>
                        <a:rPr lang="de-DE" sz="2000" dirty="0">
                          <a:latin typeface="Arial" panose="020B0604020202020204" pitchFamily="34" charset="0"/>
                          <a:cs typeface="Arial" panose="020B0604020202020204" pitchFamily="34" charset="0"/>
                        </a:rPr>
                        <a:t>Alle</a:t>
                      </a:r>
                    </a:p>
                  </a:txBody>
                  <a:tcPr/>
                </a:tc>
                <a:tc>
                  <a:txBody>
                    <a:bodyPr/>
                    <a:lstStyle/>
                    <a:p>
                      <a:pPr algn="ctr"/>
                      <a:r>
                        <a:rPr lang="de-DE" sz="2000" dirty="0">
                          <a:latin typeface="Arial" panose="020B0604020202020204" pitchFamily="34" charset="0"/>
                          <a:cs typeface="Arial" panose="020B0604020202020204" pitchFamily="34" charset="0"/>
                        </a:rPr>
                        <a:t>15 min</a:t>
                      </a:r>
                    </a:p>
                  </a:txBody>
                  <a:tcPr>
                    <a:solidFill>
                      <a:schemeClr val="accent5">
                        <a:lumMod val="40000"/>
                        <a:lumOff val="60000"/>
                      </a:schemeClr>
                    </a:solidFill>
                  </a:tcPr>
                </a:tc>
                <a:tc>
                  <a:txBody>
                    <a:bodyPr/>
                    <a:lstStyle/>
                    <a:p>
                      <a:endParaRPr lang="de-DE"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507009455"/>
                  </a:ext>
                </a:extLst>
              </a:tr>
              <a:tr h="419834">
                <a:tc>
                  <a:txBody>
                    <a:bodyPr/>
                    <a:lstStyle/>
                    <a:p>
                      <a:r>
                        <a:rPr lang="de-DE" sz="2000" b="1" dirty="0">
                          <a:latin typeface="Arial" panose="020B0604020202020204" pitchFamily="34" charset="0"/>
                          <a:cs typeface="Arial" panose="020B0604020202020204" pitchFamily="34" charset="0"/>
                        </a:rPr>
                        <a:t>Ratssitzung</a:t>
                      </a:r>
                    </a:p>
                  </a:txBody>
                  <a:tcPr/>
                </a:tc>
                <a:tc>
                  <a:txBody>
                    <a:bodyPr/>
                    <a:lstStyle/>
                    <a:p>
                      <a:r>
                        <a:rPr lang="de-DE" sz="2000" dirty="0">
                          <a:latin typeface="Arial" panose="020B0604020202020204" pitchFamily="34" charset="0"/>
                          <a:cs typeface="Arial" panose="020B0604020202020204" pitchFamily="34" charset="0"/>
                        </a:rPr>
                        <a:t>Im Plenum</a:t>
                      </a:r>
                    </a:p>
                  </a:txBody>
                  <a:tcPr/>
                </a:tc>
                <a:tc>
                  <a:txBody>
                    <a:bodyPr/>
                    <a:lstStyle/>
                    <a:p>
                      <a:pPr algn="ctr"/>
                      <a:r>
                        <a:rPr lang="de-DE" sz="2000" dirty="0">
                          <a:latin typeface="Arial" panose="020B0604020202020204" pitchFamily="34" charset="0"/>
                          <a:cs typeface="Arial" panose="020B0604020202020204" pitchFamily="34" charset="0"/>
                        </a:rPr>
                        <a:t>15 min</a:t>
                      </a:r>
                    </a:p>
                  </a:txBody>
                  <a:tcPr>
                    <a:solidFill>
                      <a:schemeClr val="accent5">
                        <a:lumMod val="40000"/>
                        <a:lumOff val="60000"/>
                      </a:schemeClr>
                    </a:solidFill>
                  </a:tcPr>
                </a:tc>
                <a:tc>
                  <a:txBody>
                    <a:bodyPr/>
                    <a:lstStyle/>
                    <a:p>
                      <a:endParaRPr lang="de-DE"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21384354"/>
                  </a:ext>
                </a:extLst>
              </a:tr>
              <a:tr h="419834">
                <a:tc>
                  <a:txBody>
                    <a:bodyPr/>
                    <a:lstStyle/>
                    <a:p>
                      <a:r>
                        <a:rPr lang="de-DE" sz="2000" b="1" dirty="0">
                          <a:latin typeface="Arial" panose="020B0604020202020204" pitchFamily="34" charset="0"/>
                          <a:cs typeface="Arial" panose="020B0604020202020204" pitchFamily="34" charset="0"/>
                        </a:rPr>
                        <a:t>Abstimmung </a:t>
                      </a:r>
                    </a:p>
                  </a:txBody>
                  <a:tcPr/>
                </a:tc>
                <a:tc>
                  <a:txBody>
                    <a:bodyPr/>
                    <a:lstStyle/>
                    <a:p>
                      <a:r>
                        <a:rPr lang="de-DE" sz="2000" dirty="0">
                          <a:latin typeface="Arial" panose="020B0604020202020204" pitchFamily="34" charset="0"/>
                          <a:cs typeface="Arial" panose="020B0604020202020204" pitchFamily="34" charset="0"/>
                        </a:rPr>
                        <a:t>Im Plenum</a:t>
                      </a:r>
                    </a:p>
                  </a:txBody>
                  <a:tcPr/>
                </a:tc>
                <a:tc>
                  <a:txBody>
                    <a:bodyPr/>
                    <a:lstStyle/>
                    <a:p>
                      <a:pPr algn="ctr"/>
                      <a:r>
                        <a:rPr lang="de-DE" sz="2000" dirty="0">
                          <a:latin typeface="Arial" panose="020B0604020202020204" pitchFamily="34" charset="0"/>
                          <a:cs typeface="Arial" panose="020B0604020202020204" pitchFamily="34" charset="0"/>
                        </a:rPr>
                        <a:t> 5 min</a:t>
                      </a:r>
                    </a:p>
                  </a:txBody>
                  <a:tcPr>
                    <a:solidFill>
                      <a:schemeClr val="accent5">
                        <a:lumMod val="40000"/>
                        <a:lumOff val="60000"/>
                      </a:schemeClr>
                    </a:solidFill>
                  </a:tcPr>
                </a:tc>
                <a:tc>
                  <a:txBody>
                    <a:bodyPr/>
                    <a:lstStyle/>
                    <a:p>
                      <a:endParaRPr lang="de-DE"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93308589"/>
                  </a:ext>
                </a:extLst>
              </a:tr>
            </a:tbl>
          </a:graphicData>
        </a:graphic>
      </p:graphicFrame>
    </p:spTree>
    <p:extLst>
      <p:ext uri="{BB962C8B-B14F-4D97-AF65-F5344CB8AC3E}">
        <p14:creationId xmlns:p14="http://schemas.microsoft.com/office/powerpoint/2010/main" val="29058088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dirty="0">
                <a:solidFill>
                  <a:schemeClr val="tx1"/>
                </a:solidFill>
              </a:rPr>
              <a:t>Auswertung</a:t>
            </a:r>
            <a:endParaRPr lang="en-GB" dirty="0">
              <a:solidFill>
                <a:schemeClr val="tx1"/>
              </a:solidFill>
            </a:endParaRPr>
          </a:p>
        </p:txBody>
      </p:sp>
      <p:sp>
        <p:nvSpPr>
          <p:cNvPr id="7" name="Textplatzhalter 6">
            <a:extLst>
              <a:ext uri="{FF2B5EF4-FFF2-40B4-BE49-F238E27FC236}">
                <a16:creationId xmlns:a16="http://schemas.microsoft.com/office/drawing/2014/main" id="{9F5C90BD-8713-4559-83C7-46FC945EEC60}"/>
              </a:ext>
            </a:extLst>
          </p:cNvPr>
          <p:cNvSpPr>
            <a:spLocks noGrp="1"/>
          </p:cNvSpPr>
          <p:nvPr>
            <p:ph type="body" sz="quarter" idx="11"/>
          </p:nvPr>
        </p:nvSpPr>
        <p:spPr/>
        <p:txBody>
          <a:bodyPr/>
          <a:lstStyle/>
          <a:p>
            <a:endParaRPr lang="de-DE" altLang="de-DE" sz="2400" dirty="0"/>
          </a:p>
          <a:p>
            <a:r>
              <a:rPr lang="de-DE" altLang="de-DE" sz="2400" dirty="0"/>
              <a:t>Was sind eure </a:t>
            </a:r>
            <a:r>
              <a:rPr lang="de-DE" altLang="de-DE" sz="2400" b="1" dirty="0"/>
              <a:t>spontanen Reaktionen</a:t>
            </a:r>
            <a:r>
              <a:rPr lang="de-DE" altLang="de-DE" sz="2400" dirty="0"/>
              <a:t>?</a:t>
            </a:r>
            <a:br>
              <a:rPr lang="de-DE" altLang="de-DE" sz="2400" dirty="0"/>
            </a:br>
            <a:r>
              <a:rPr lang="de-DE" altLang="de-DE" sz="2400" dirty="0"/>
              <a:t>Seid ihr mit dem Ergebnis zufrieden?</a:t>
            </a:r>
          </a:p>
          <a:p>
            <a:endParaRPr lang="de-DE" altLang="de-DE" sz="2400" dirty="0"/>
          </a:p>
          <a:p>
            <a:r>
              <a:rPr lang="de-DE" altLang="de-DE" sz="2400" dirty="0"/>
              <a:t>Wie habt ihr euch in eurer </a:t>
            </a:r>
            <a:r>
              <a:rPr lang="de-DE" altLang="de-DE" sz="2400" b="1" dirty="0"/>
              <a:t>Rolle</a:t>
            </a:r>
            <a:r>
              <a:rPr lang="de-DE" altLang="de-DE" sz="2400" dirty="0"/>
              <a:t> gefühlt?</a:t>
            </a:r>
            <a:br>
              <a:rPr lang="de-DE" altLang="de-DE" sz="2400" dirty="0"/>
            </a:br>
            <a:r>
              <a:rPr lang="de-DE" altLang="de-DE" sz="2400" dirty="0"/>
              <a:t>Welche Situation fandet ihr schwierig?</a:t>
            </a:r>
          </a:p>
          <a:p>
            <a:endParaRPr lang="de-DE" altLang="de-DE" sz="2400" dirty="0"/>
          </a:p>
          <a:p>
            <a:r>
              <a:rPr lang="de-DE" altLang="de-DE" sz="2400" dirty="0"/>
              <a:t>Wie </a:t>
            </a:r>
            <a:r>
              <a:rPr lang="de-DE" altLang="de-DE" sz="2400" b="1" dirty="0"/>
              <a:t>realistisch</a:t>
            </a:r>
            <a:r>
              <a:rPr lang="de-DE" altLang="de-DE" sz="2400" dirty="0"/>
              <a:t> war das Spiel?</a:t>
            </a:r>
            <a:br>
              <a:rPr lang="de-DE" altLang="de-DE" sz="2400" dirty="0"/>
            </a:br>
            <a:r>
              <a:rPr lang="de-DE" altLang="de-DE" sz="2400" dirty="0"/>
              <a:t>Was war realistisch, was wäre vielleicht anders gelaufen?</a:t>
            </a:r>
          </a:p>
        </p:txBody>
      </p:sp>
    </p:spTree>
    <p:extLst>
      <p:ext uri="{BB962C8B-B14F-4D97-AF65-F5344CB8AC3E}">
        <p14:creationId xmlns:p14="http://schemas.microsoft.com/office/powerpoint/2010/main" val="1848724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dirty="0">
                <a:solidFill>
                  <a:schemeClr val="tx1"/>
                </a:solidFill>
              </a:rPr>
              <a:t>Was ist ein Planspiel?</a:t>
            </a:r>
            <a:endParaRPr lang="en-GB" dirty="0">
              <a:solidFill>
                <a:schemeClr val="tx1"/>
              </a:solidFill>
            </a:endParaRPr>
          </a:p>
        </p:txBody>
      </p:sp>
      <p:pic>
        <p:nvPicPr>
          <p:cNvPr id="7" name="Picture 2">
            <a:extLst>
              <a:ext uri="{FF2B5EF4-FFF2-40B4-BE49-F238E27FC236}">
                <a16:creationId xmlns:a16="http://schemas.microsoft.com/office/drawing/2014/main" id="{90329CDF-C50C-4A05-5A06-9615C00F0D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2489070" y="1430089"/>
            <a:ext cx="7213860" cy="4803582"/>
          </a:xfrm>
          <a:prstGeom prst="rect">
            <a:avLst/>
          </a:prstGeom>
          <a:solidFill>
            <a:schemeClr val="tx2"/>
          </a:solidFill>
        </p:spPr>
      </p:pic>
    </p:spTree>
    <p:extLst>
      <p:ext uri="{BB962C8B-B14F-4D97-AF65-F5344CB8AC3E}">
        <p14:creationId xmlns:p14="http://schemas.microsoft.com/office/powerpoint/2010/main" val="28688250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dirty="0">
                <a:solidFill>
                  <a:schemeClr val="tx1"/>
                </a:solidFill>
              </a:rPr>
              <a:t>Auswertung</a:t>
            </a:r>
            <a:endParaRPr lang="en-GB" dirty="0">
              <a:solidFill>
                <a:schemeClr val="tx1"/>
              </a:solidFill>
            </a:endParaRPr>
          </a:p>
        </p:txBody>
      </p:sp>
      <p:sp>
        <p:nvSpPr>
          <p:cNvPr id="6" name="Textfeld 5">
            <a:extLst>
              <a:ext uri="{FF2B5EF4-FFF2-40B4-BE49-F238E27FC236}">
                <a16:creationId xmlns:a16="http://schemas.microsoft.com/office/drawing/2014/main" id="{C0473235-3351-4651-8E61-D97CD09E74E1}"/>
              </a:ext>
            </a:extLst>
          </p:cNvPr>
          <p:cNvSpPr txBox="1"/>
          <p:nvPr/>
        </p:nvSpPr>
        <p:spPr>
          <a:xfrm>
            <a:off x="7596838" y="1008062"/>
            <a:ext cx="2262188" cy="5292000"/>
          </a:xfrm>
          <a:prstGeom prst="rect">
            <a:avLst/>
          </a:prstGeom>
          <a:solidFill>
            <a:schemeClr val="bg2">
              <a:lumMod val="60000"/>
              <a:lumOff val="40000"/>
            </a:schemeClr>
          </a:solidFill>
          <a:ln>
            <a:solidFill>
              <a:schemeClr val="bg2">
                <a:lumMod val="60000"/>
                <a:lumOff val="40000"/>
              </a:schemeClr>
            </a:solidFill>
          </a:ln>
        </p:spPr>
        <p:txBody>
          <a:bodyPr>
            <a:spAutoFit/>
          </a:bodyPr>
          <a:lstStyle/>
          <a:p>
            <a:pPr algn="ctr">
              <a:defRPr/>
            </a:pPr>
            <a:r>
              <a:rPr lang="de-DE" sz="2000" b="1" dirty="0">
                <a:latin typeface="Arial" charset="0"/>
                <a:cs typeface="Arial" charset="0"/>
              </a:rPr>
              <a:t>Dritte Lesung</a:t>
            </a: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5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r>
              <a:rPr lang="de-DE" sz="1200" dirty="0">
                <a:latin typeface="Arial" charset="0"/>
                <a:cs typeface="Arial" charset="0"/>
              </a:rPr>
              <a:t>.</a:t>
            </a: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p:txBody>
      </p:sp>
      <p:sp>
        <p:nvSpPr>
          <p:cNvPr id="8" name="Textfeld 7">
            <a:extLst>
              <a:ext uri="{FF2B5EF4-FFF2-40B4-BE49-F238E27FC236}">
                <a16:creationId xmlns:a16="http://schemas.microsoft.com/office/drawing/2014/main" id="{ADB56821-A2F7-44B5-8164-4B9C84E0A1D9}"/>
              </a:ext>
            </a:extLst>
          </p:cNvPr>
          <p:cNvSpPr txBox="1"/>
          <p:nvPr/>
        </p:nvSpPr>
        <p:spPr>
          <a:xfrm>
            <a:off x="4067826" y="1008063"/>
            <a:ext cx="3529012" cy="5355312"/>
          </a:xfrm>
          <a:prstGeom prst="rect">
            <a:avLst/>
          </a:prstGeom>
          <a:solidFill>
            <a:schemeClr val="bg2">
              <a:lumMod val="40000"/>
              <a:lumOff val="60000"/>
            </a:schemeClr>
          </a:solidFill>
          <a:ln>
            <a:solidFill>
              <a:schemeClr val="bg2">
                <a:lumMod val="40000"/>
                <a:lumOff val="60000"/>
              </a:schemeClr>
            </a:solidFill>
          </a:ln>
        </p:spPr>
        <p:txBody>
          <a:bodyPr>
            <a:spAutoFit/>
          </a:bodyPr>
          <a:lstStyle/>
          <a:p>
            <a:pPr algn="ctr">
              <a:defRPr/>
            </a:pPr>
            <a:r>
              <a:rPr lang="de-DE" sz="2000" b="1" dirty="0">
                <a:latin typeface="Arial" charset="0"/>
                <a:cs typeface="Arial" charset="0"/>
              </a:rPr>
              <a:t>Zweite Lesung</a:t>
            </a: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r>
              <a:rPr lang="de-DE" sz="1200" dirty="0">
                <a:latin typeface="Arial" charset="0"/>
                <a:cs typeface="Arial" charset="0"/>
              </a:rPr>
              <a:t>.</a:t>
            </a: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p:txBody>
      </p:sp>
      <p:sp>
        <p:nvSpPr>
          <p:cNvPr id="9" name="Textfeld 8">
            <a:extLst>
              <a:ext uri="{FF2B5EF4-FFF2-40B4-BE49-F238E27FC236}">
                <a16:creationId xmlns:a16="http://schemas.microsoft.com/office/drawing/2014/main" id="{CC110454-A580-4145-B68C-9304161918BA}"/>
              </a:ext>
            </a:extLst>
          </p:cNvPr>
          <p:cNvSpPr txBox="1"/>
          <p:nvPr/>
        </p:nvSpPr>
        <p:spPr>
          <a:xfrm>
            <a:off x="1292877" y="1008063"/>
            <a:ext cx="2808287" cy="5355312"/>
          </a:xfrm>
          <a:prstGeom prst="rect">
            <a:avLst/>
          </a:prstGeom>
          <a:solidFill>
            <a:schemeClr val="bg2">
              <a:lumMod val="20000"/>
              <a:lumOff val="80000"/>
            </a:schemeClr>
          </a:solidFill>
          <a:ln>
            <a:solidFill>
              <a:schemeClr val="bg2">
                <a:lumMod val="20000"/>
                <a:lumOff val="80000"/>
              </a:schemeClr>
            </a:solidFill>
          </a:ln>
        </p:spPr>
        <p:txBody>
          <a:bodyPr>
            <a:spAutoFit/>
          </a:bodyPr>
          <a:lstStyle/>
          <a:p>
            <a:pPr algn="ctr">
              <a:defRPr/>
            </a:pPr>
            <a:r>
              <a:rPr lang="de-DE" sz="2000" b="1" dirty="0">
                <a:latin typeface="Arial" charset="0"/>
                <a:cs typeface="Arial" charset="0"/>
              </a:rPr>
              <a:t>Erste</a:t>
            </a:r>
            <a:r>
              <a:rPr lang="de-DE" sz="2000" dirty="0">
                <a:latin typeface="Arial" charset="0"/>
                <a:cs typeface="Arial" charset="0"/>
              </a:rPr>
              <a:t> </a:t>
            </a:r>
            <a:r>
              <a:rPr lang="de-DE" sz="2000" b="1" dirty="0">
                <a:latin typeface="Arial" charset="0"/>
                <a:cs typeface="Arial" charset="0"/>
              </a:rPr>
              <a:t>Lesung</a:t>
            </a: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r>
              <a:rPr lang="de-DE" sz="1200" dirty="0">
                <a:latin typeface="Arial" charset="0"/>
                <a:cs typeface="Arial" charset="0"/>
              </a:rPr>
              <a:t>.</a:t>
            </a: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p:txBody>
      </p:sp>
      <p:cxnSp>
        <p:nvCxnSpPr>
          <p:cNvPr id="10" name="Gerade Verbindung mit Pfeil 9">
            <a:extLst>
              <a:ext uri="{FF2B5EF4-FFF2-40B4-BE49-F238E27FC236}">
                <a16:creationId xmlns:a16="http://schemas.microsoft.com/office/drawing/2014/main" id="{866BCED2-87EA-4EA5-89D1-1218A1AF4293}"/>
              </a:ext>
            </a:extLst>
          </p:cNvPr>
          <p:cNvCxnSpPr/>
          <p:nvPr/>
        </p:nvCxnSpPr>
        <p:spPr bwMode="auto">
          <a:xfrm>
            <a:off x="6545913" y="2159000"/>
            <a:ext cx="0" cy="1019175"/>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1" name="Gerade Verbindung mit Pfeil 10">
            <a:extLst>
              <a:ext uri="{FF2B5EF4-FFF2-40B4-BE49-F238E27FC236}">
                <a16:creationId xmlns:a16="http://schemas.microsoft.com/office/drawing/2014/main" id="{1ABC97F7-6E51-4255-8E56-680C82F76027}"/>
              </a:ext>
            </a:extLst>
          </p:cNvPr>
          <p:cNvCxnSpPr/>
          <p:nvPr/>
        </p:nvCxnSpPr>
        <p:spPr bwMode="auto">
          <a:xfrm flipV="1">
            <a:off x="5537851" y="2159000"/>
            <a:ext cx="0" cy="1019175"/>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2" name="Gerade Verbindung mit Pfeil 11">
            <a:extLst>
              <a:ext uri="{FF2B5EF4-FFF2-40B4-BE49-F238E27FC236}">
                <a16:creationId xmlns:a16="http://schemas.microsoft.com/office/drawing/2014/main" id="{52B9F6D1-F428-4178-88D7-37FAFCB679DA}"/>
              </a:ext>
            </a:extLst>
          </p:cNvPr>
          <p:cNvCxnSpPr/>
          <p:nvPr/>
        </p:nvCxnSpPr>
        <p:spPr bwMode="auto">
          <a:xfrm>
            <a:off x="8419163" y="3598862"/>
            <a:ext cx="0" cy="792162"/>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3" name="Textfeld 12">
            <a:extLst>
              <a:ext uri="{FF2B5EF4-FFF2-40B4-BE49-F238E27FC236}">
                <a16:creationId xmlns:a16="http://schemas.microsoft.com/office/drawing/2014/main" id="{67D49F7A-955C-4133-A8B9-17D211B83C50}"/>
              </a:ext>
            </a:extLst>
          </p:cNvPr>
          <p:cNvSpPr txBox="1"/>
          <p:nvPr/>
        </p:nvSpPr>
        <p:spPr>
          <a:xfrm>
            <a:off x="2010427" y="1831975"/>
            <a:ext cx="1368425" cy="307975"/>
          </a:xfrm>
          <a:prstGeom prst="rect">
            <a:avLst/>
          </a:prstGeom>
          <a:solidFill>
            <a:srgbClr val="1F7AB1">
              <a:alpha val="50000"/>
            </a:srgbClr>
          </a:solidFill>
          <a:ln>
            <a:solidFill>
              <a:srgbClr val="1F7AB1"/>
            </a:solidFill>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de-DE" sz="1400" b="1" dirty="0">
                <a:solidFill>
                  <a:schemeClr val="tx1"/>
                </a:solidFill>
              </a:rPr>
              <a:t>Kommission</a:t>
            </a:r>
          </a:p>
        </p:txBody>
      </p:sp>
      <p:sp>
        <p:nvSpPr>
          <p:cNvPr id="14" name="Textfeld 13">
            <a:extLst>
              <a:ext uri="{FF2B5EF4-FFF2-40B4-BE49-F238E27FC236}">
                <a16:creationId xmlns:a16="http://schemas.microsoft.com/office/drawing/2014/main" id="{B5573044-CCF6-4D95-A406-658F82CF2074}"/>
              </a:ext>
            </a:extLst>
          </p:cNvPr>
          <p:cNvSpPr txBox="1"/>
          <p:nvPr/>
        </p:nvSpPr>
        <p:spPr>
          <a:xfrm>
            <a:off x="1434163" y="3159125"/>
            <a:ext cx="1079500" cy="307975"/>
          </a:xfrm>
          <a:prstGeom prst="rect">
            <a:avLst/>
          </a:prstGeom>
          <a:solidFill>
            <a:srgbClr val="1F7AB1">
              <a:alpha val="50000"/>
            </a:srgbClr>
          </a:solidFill>
          <a:ln>
            <a:solidFill>
              <a:srgbClr val="1F7AB1"/>
            </a:solidFill>
          </a:ln>
        </p:spPr>
        <p:style>
          <a:lnRef idx="2">
            <a:schemeClr val="accent6"/>
          </a:lnRef>
          <a:fillRef idx="1">
            <a:schemeClr val="lt1"/>
          </a:fillRef>
          <a:effectRef idx="0">
            <a:schemeClr val="accent6"/>
          </a:effectRef>
          <a:fontRef idx="minor">
            <a:schemeClr val="dk1"/>
          </a:fontRef>
        </p:style>
        <p:txBody>
          <a:bodyPr>
            <a:spAutoFit/>
          </a:bodyPr>
          <a:lstStyle/>
          <a:p>
            <a:pPr algn="ctr">
              <a:defRPr/>
            </a:pPr>
            <a:r>
              <a:rPr lang="de-DE" sz="1400" b="1" dirty="0">
                <a:solidFill>
                  <a:schemeClr val="tx1"/>
                </a:solidFill>
              </a:rPr>
              <a:t>Parlament</a:t>
            </a:r>
          </a:p>
        </p:txBody>
      </p:sp>
      <p:sp>
        <p:nvSpPr>
          <p:cNvPr id="15" name="Textfeld 14">
            <a:extLst>
              <a:ext uri="{FF2B5EF4-FFF2-40B4-BE49-F238E27FC236}">
                <a16:creationId xmlns:a16="http://schemas.microsoft.com/office/drawing/2014/main" id="{0B2937DB-8654-45EF-A392-2E1366E49C80}"/>
              </a:ext>
            </a:extLst>
          </p:cNvPr>
          <p:cNvSpPr txBox="1"/>
          <p:nvPr/>
        </p:nvSpPr>
        <p:spPr>
          <a:xfrm>
            <a:off x="2658127" y="3159125"/>
            <a:ext cx="936625" cy="307975"/>
          </a:xfrm>
          <a:prstGeom prst="rect">
            <a:avLst/>
          </a:prstGeom>
          <a:solidFill>
            <a:srgbClr val="1F7AB1">
              <a:alpha val="50000"/>
            </a:srgbClr>
          </a:solidFill>
          <a:ln>
            <a:solidFill>
              <a:srgbClr val="1F7AB1"/>
            </a:solidFill>
          </a:ln>
        </p:spPr>
        <p:style>
          <a:lnRef idx="2">
            <a:schemeClr val="accent6"/>
          </a:lnRef>
          <a:fillRef idx="1">
            <a:schemeClr val="lt1"/>
          </a:fillRef>
          <a:effectRef idx="0">
            <a:schemeClr val="accent6"/>
          </a:effectRef>
          <a:fontRef idx="minor">
            <a:schemeClr val="dk1"/>
          </a:fontRef>
        </p:style>
        <p:txBody>
          <a:bodyPr>
            <a:spAutoFit/>
          </a:bodyPr>
          <a:lstStyle/>
          <a:p>
            <a:pPr algn="ctr">
              <a:defRPr/>
            </a:pPr>
            <a:r>
              <a:rPr lang="de-DE" sz="1400" b="1" dirty="0">
                <a:solidFill>
                  <a:schemeClr val="tx1"/>
                </a:solidFill>
              </a:rPr>
              <a:t>Rat</a:t>
            </a:r>
          </a:p>
        </p:txBody>
      </p:sp>
      <p:cxnSp>
        <p:nvCxnSpPr>
          <p:cNvPr id="16" name="Gerade Verbindung mit Pfeil 15">
            <a:extLst>
              <a:ext uri="{FF2B5EF4-FFF2-40B4-BE49-F238E27FC236}">
                <a16:creationId xmlns:a16="http://schemas.microsoft.com/office/drawing/2014/main" id="{25E33025-D103-47C5-A6A4-2A9F0D6447B3}"/>
              </a:ext>
            </a:extLst>
          </p:cNvPr>
          <p:cNvCxnSpPr/>
          <p:nvPr/>
        </p:nvCxnSpPr>
        <p:spPr bwMode="auto">
          <a:xfrm>
            <a:off x="2370788" y="2159000"/>
            <a:ext cx="0" cy="1008063"/>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7" name="Gerade Verbindung mit Pfeil 16">
            <a:extLst>
              <a:ext uri="{FF2B5EF4-FFF2-40B4-BE49-F238E27FC236}">
                <a16:creationId xmlns:a16="http://schemas.microsoft.com/office/drawing/2014/main" id="{FA143293-0FF4-4DEC-A4D1-956A6CE1A396}"/>
              </a:ext>
            </a:extLst>
          </p:cNvPr>
          <p:cNvCxnSpPr/>
          <p:nvPr/>
        </p:nvCxnSpPr>
        <p:spPr bwMode="auto">
          <a:xfrm>
            <a:off x="2945463" y="2159000"/>
            <a:ext cx="0" cy="1008063"/>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8" name="Textfeld 11">
            <a:extLst>
              <a:ext uri="{FF2B5EF4-FFF2-40B4-BE49-F238E27FC236}">
                <a16:creationId xmlns:a16="http://schemas.microsoft.com/office/drawing/2014/main" id="{2C671DAE-BC03-459F-99FD-47C331AAB8E1}"/>
              </a:ext>
            </a:extLst>
          </p:cNvPr>
          <p:cNvSpPr txBox="1">
            <a:spLocks noChangeArrowheads="1"/>
          </p:cNvSpPr>
          <p:nvPr/>
        </p:nvSpPr>
        <p:spPr bwMode="auto">
          <a:xfrm rot="-5400000">
            <a:off x="1752458" y="2488406"/>
            <a:ext cx="936625" cy="277813"/>
          </a:xfrm>
          <a:prstGeom prst="rect">
            <a:avLst/>
          </a:prstGeom>
          <a:noFill/>
          <a:ln w="9525">
            <a:noFill/>
            <a:miter lim="800000"/>
            <a:headEnd/>
            <a:tailEnd/>
          </a:ln>
        </p:spPr>
        <p:txBody>
          <a:bodyPr>
            <a:spAutoFit/>
          </a:bodyPr>
          <a:lstStyle/>
          <a:p>
            <a:r>
              <a:rPr lang="de-DE" sz="1200"/>
              <a:t>Vorschlag </a:t>
            </a:r>
          </a:p>
        </p:txBody>
      </p:sp>
      <p:cxnSp>
        <p:nvCxnSpPr>
          <p:cNvPr id="19" name="Gekrümmte Verbindung 13">
            <a:extLst>
              <a:ext uri="{FF2B5EF4-FFF2-40B4-BE49-F238E27FC236}">
                <a16:creationId xmlns:a16="http://schemas.microsoft.com/office/drawing/2014/main" id="{8C4C926E-615A-431E-AE4B-E895C7FC1E3B}"/>
              </a:ext>
            </a:extLst>
          </p:cNvPr>
          <p:cNvCxnSpPr>
            <a:cxnSpLocks noChangeShapeType="1"/>
          </p:cNvCxnSpPr>
          <p:nvPr/>
        </p:nvCxnSpPr>
        <p:spPr bwMode="auto">
          <a:xfrm rot="16200000" flipH="1">
            <a:off x="2550176" y="2925762"/>
            <a:ext cx="12700" cy="1152525"/>
          </a:xfrm>
          <a:prstGeom prst="curvedConnector3">
            <a:avLst>
              <a:gd name="adj1" fmla="val 1800000"/>
            </a:avLst>
          </a:prstGeom>
          <a:noFill/>
          <a:ln w="38100" algn="ctr">
            <a:solidFill>
              <a:srgbClr val="1F7AB1"/>
            </a:solidFill>
            <a:round/>
            <a:headEnd/>
            <a:tailEnd type="triangle" w="med" len="med"/>
          </a:ln>
        </p:spPr>
      </p:cxnSp>
      <p:sp>
        <p:nvSpPr>
          <p:cNvPr id="20" name="Textfeld 19">
            <a:extLst>
              <a:ext uri="{FF2B5EF4-FFF2-40B4-BE49-F238E27FC236}">
                <a16:creationId xmlns:a16="http://schemas.microsoft.com/office/drawing/2014/main" id="{F4082B0A-FE16-48C9-9A38-4F06D2213EDE}"/>
              </a:ext>
            </a:extLst>
          </p:cNvPr>
          <p:cNvSpPr txBox="1">
            <a:spLocks noChangeArrowheads="1"/>
          </p:cNvSpPr>
          <p:nvPr/>
        </p:nvSpPr>
        <p:spPr bwMode="auto">
          <a:xfrm>
            <a:off x="1937402" y="3743325"/>
            <a:ext cx="1152525" cy="276999"/>
          </a:xfrm>
          <a:prstGeom prst="rect">
            <a:avLst/>
          </a:prstGeom>
          <a:noFill/>
          <a:ln w="9525">
            <a:noFill/>
            <a:miter lim="800000"/>
            <a:headEnd/>
            <a:tailEnd/>
          </a:ln>
        </p:spPr>
        <p:txBody>
          <a:bodyPr>
            <a:spAutoFit/>
          </a:bodyPr>
          <a:lstStyle/>
          <a:p>
            <a:pPr algn="ctr"/>
            <a:r>
              <a:rPr lang="de-DE" sz="1200" dirty="0"/>
              <a:t>Änderungen</a:t>
            </a:r>
          </a:p>
        </p:txBody>
      </p:sp>
      <p:cxnSp>
        <p:nvCxnSpPr>
          <p:cNvPr id="21" name="Gerade Verbindung mit Pfeil 20">
            <a:extLst>
              <a:ext uri="{FF2B5EF4-FFF2-40B4-BE49-F238E27FC236}">
                <a16:creationId xmlns:a16="http://schemas.microsoft.com/office/drawing/2014/main" id="{AF09C921-8359-48A8-91B8-E35EF058568A}"/>
              </a:ext>
            </a:extLst>
          </p:cNvPr>
          <p:cNvCxnSpPr/>
          <p:nvPr/>
        </p:nvCxnSpPr>
        <p:spPr bwMode="auto">
          <a:xfrm>
            <a:off x="3305826" y="3486150"/>
            <a:ext cx="0" cy="1655763"/>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22" name="Textfeld 21">
            <a:extLst>
              <a:ext uri="{FF2B5EF4-FFF2-40B4-BE49-F238E27FC236}">
                <a16:creationId xmlns:a16="http://schemas.microsoft.com/office/drawing/2014/main" id="{2343A37A-0106-475F-ABF3-2116F4A24436}"/>
              </a:ext>
            </a:extLst>
          </p:cNvPr>
          <p:cNvSpPr txBox="1"/>
          <p:nvPr/>
        </p:nvSpPr>
        <p:spPr>
          <a:xfrm>
            <a:off x="3018141" y="3887588"/>
            <a:ext cx="369332" cy="1152128"/>
          </a:xfrm>
          <a:prstGeom prst="rect">
            <a:avLst/>
          </a:prstGeom>
          <a:noFill/>
          <a:ln>
            <a:noFill/>
          </a:ln>
        </p:spPr>
        <p:txBody>
          <a:bodyPr vert="vert270">
            <a:spAutoFit/>
          </a:bodyPr>
          <a:lstStyle/>
          <a:p>
            <a:pPr algn="ctr">
              <a:defRPr/>
            </a:pPr>
            <a:r>
              <a:rPr lang="de-DE" sz="1200" dirty="0">
                <a:latin typeface="Arial" charset="0"/>
                <a:cs typeface="Arial" charset="0"/>
              </a:rPr>
              <a:t>Zustimmung</a:t>
            </a:r>
          </a:p>
        </p:txBody>
      </p:sp>
      <p:cxnSp>
        <p:nvCxnSpPr>
          <p:cNvPr id="23" name="Gerade Verbindung mit Pfeil 22">
            <a:extLst>
              <a:ext uri="{FF2B5EF4-FFF2-40B4-BE49-F238E27FC236}">
                <a16:creationId xmlns:a16="http://schemas.microsoft.com/office/drawing/2014/main" id="{553B9F43-A12C-4AEE-970F-1B31945C2AD7}"/>
              </a:ext>
            </a:extLst>
          </p:cNvPr>
          <p:cNvCxnSpPr/>
          <p:nvPr/>
        </p:nvCxnSpPr>
        <p:spPr bwMode="auto">
          <a:xfrm flipV="1">
            <a:off x="3594751" y="3311525"/>
            <a:ext cx="1079500" cy="11113"/>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24" name="Textfeld 23">
            <a:extLst>
              <a:ext uri="{FF2B5EF4-FFF2-40B4-BE49-F238E27FC236}">
                <a16:creationId xmlns:a16="http://schemas.microsoft.com/office/drawing/2014/main" id="{9B2FE382-1A39-4142-8B77-782D24EB82B1}"/>
              </a:ext>
            </a:extLst>
          </p:cNvPr>
          <p:cNvSpPr txBox="1"/>
          <p:nvPr/>
        </p:nvSpPr>
        <p:spPr>
          <a:xfrm>
            <a:off x="4674251" y="3178175"/>
            <a:ext cx="1079500" cy="307975"/>
          </a:xfrm>
          <a:prstGeom prst="rect">
            <a:avLst/>
          </a:prstGeom>
          <a:solidFill>
            <a:srgbClr val="1F7AB1">
              <a:alpha val="50000"/>
            </a:srgbClr>
          </a:solidFill>
          <a:ln>
            <a:solidFill>
              <a:srgbClr val="1F7AB1"/>
            </a:solidFill>
          </a:ln>
        </p:spPr>
        <p:style>
          <a:lnRef idx="2">
            <a:schemeClr val="accent6"/>
          </a:lnRef>
          <a:fillRef idx="1">
            <a:schemeClr val="lt1"/>
          </a:fillRef>
          <a:effectRef idx="0">
            <a:schemeClr val="accent6"/>
          </a:effectRef>
          <a:fontRef idx="minor">
            <a:schemeClr val="dk1"/>
          </a:fontRef>
        </p:style>
        <p:txBody>
          <a:bodyPr>
            <a:spAutoFit/>
          </a:bodyPr>
          <a:lstStyle/>
          <a:p>
            <a:pPr algn="ctr">
              <a:defRPr/>
            </a:pPr>
            <a:r>
              <a:rPr lang="de-DE" sz="1400" b="1" dirty="0">
                <a:solidFill>
                  <a:schemeClr val="tx1"/>
                </a:solidFill>
              </a:rPr>
              <a:t>Parlament</a:t>
            </a:r>
          </a:p>
        </p:txBody>
      </p:sp>
      <p:sp>
        <p:nvSpPr>
          <p:cNvPr id="25" name="Textfeld 28">
            <a:extLst>
              <a:ext uri="{FF2B5EF4-FFF2-40B4-BE49-F238E27FC236}">
                <a16:creationId xmlns:a16="http://schemas.microsoft.com/office/drawing/2014/main" id="{D5A08266-6AA9-4841-A582-7259004832C0}"/>
              </a:ext>
            </a:extLst>
          </p:cNvPr>
          <p:cNvSpPr txBox="1">
            <a:spLocks noChangeArrowheads="1"/>
          </p:cNvSpPr>
          <p:nvPr/>
        </p:nvSpPr>
        <p:spPr bwMode="auto">
          <a:xfrm>
            <a:off x="3594751" y="3003550"/>
            <a:ext cx="1079500" cy="276225"/>
          </a:xfrm>
          <a:prstGeom prst="rect">
            <a:avLst/>
          </a:prstGeom>
          <a:noFill/>
          <a:ln w="9525">
            <a:noFill/>
            <a:miter lim="800000"/>
            <a:headEnd/>
            <a:tailEnd/>
          </a:ln>
        </p:spPr>
        <p:txBody>
          <a:bodyPr>
            <a:spAutoFit/>
          </a:bodyPr>
          <a:lstStyle/>
          <a:p>
            <a:pPr algn="ctr"/>
            <a:r>
              <a:rPr lang="de-DE" sz="1200"/>
              <a:t>Änderungen</a:t>
            </a:r>
          </a:p>
        </p:txBody>
      </p:sp>
      <p:sp>
        <p:nvSpPr>
          <p:cNvPr id="26" name="Textfeld 25">
            <a:extLst>
              <a:ext uri="{FF2B5EF4-FFF2-40B4-BE49-F238E27FC236}">
                <a16:creationId xmlns:a16="http://schemas.microsoft.com/office/drawing/2014/main" id="{14BB60FA-219A-4E8B-84BD-6C678FC8A638}"/>
              </a:ext>
            </a:extLst>
          </p:cNvPr>
          <p:cNvSpPr txBox="1"/>
          <p:nvPr/>
        </p:nvSpPr>
        <p:spPr>
          <a:xfrm>
            <a:off x="6114114" y="3178175"/>
            <a:ext cx="936625" cy="307975"/>
          </a:xfrm>
          <a:prstGeom prst="rect">
            <a:avLst/>
          </a:prstGeom>
          <a:solidFill>
            <a:srgbClr val="1F7AB1">
              <a:alpha val="50000"/>
            </a:srgbClr>
          </a:solidFill>
          <a:ln>
            <a:solidFill>
              <a:srgbClr val="1F7AB1"/>
            </a:solidFill>
          </a:ln>
        </p:spPr>
        <p:style>
          <a:lnRef idx="2">
            <a:schemeClr val="accent6"/>
          </a:lnRef>
          <a:fillRef idx="1">
            <a:schemeClr val="lt1"/>
          </a:fillRef>
          <a:effectRef idx="0">
            <a:schemeClr val="accent6"/>
          </a:effectRef>
          <a:fontRef idx="minor">
            <a:schemeClr val="dk1"/>
          </a:fontRef>
        </p:style>
        <p:txBody>
          <a:bodyPr>
            <a:spAutoFit/>
          </a:bodyPr>
          <a:lstStyle/>
          <a:p>
            <a:pPr algn="ctr">
              <a:defRPr/>
            </a:pPr>
            <a:r>
              <a:rPr lang="de-DE" sz="1400" b="1" dirty="0">
                <a:solidFill>
                  <a:schemeClr val="tx1"/>
                </a:solidFill>
              </a:rPr>
              <a:t>Rat</a:t>
            </a:r>
          </a:p>
        </p:txBody>
      </p:sp>
      <p:sp>
        <p:nvSpPr>
          <p:cNvPr id="27" name="Textfeld 26">
            <a:extLst>
              <a:ext uri="{FF2B5EF4-FFF2-40B4-BE49-F238E27FC236}">
                <a16:creationId xmlns:a16="http://schemas.microsoft.com/office/drawing/2014/main" id="{581B3820-185C-44D9-A9D0-5522BD26DA29}"/>
              </a:ext>
            </a:extLst>
          </p:cNvPr>
          <p:cNvSpPr txBox="1"/>
          <p:nvPr/>
        </p:nvSpPr>
        <p:spPr>
          <a:xfrm>
            <a:off x="3058177" y="5154613"/>
            <a:ext cx="503237" cy="454025"/>
          </a:xfrm>
          <a:prstGeom prst="ellipse">
            <a:avLst/>
          </a:prstGeom>
          <a:solidFill>
            <a:srgbClr val="006600">
              <a:alpha val="50000"/>
            </a:srgbClr>
          </a:solidFill>
          <a:ln>
            <a:solidFill>
              <a:srgbClr val="006600"/>
            </a:solidFill>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de-DE" sz="1500" b="1" dirty="0">
                <a:solidFill>
                  <a:srgbClr val="006600"/>
                </a:solidFill>
              </a:rPr>
              <a:t>§</a:t>
            </a:r>
          </a:p>
        </p:txBody>
      </p:sp>
      <p:cxnSp>
        <p:nvCxnSpPr>
          <p:cNvPr id="28" name="Gerade Verbindung mit Pfeil 27">
            <a:extLst>
              <a:ext uri="{FF2B5EF4-FFF2-40B4-BE49-F238E27FC236}">
                <a16:creationId xmlns:a16="http://schemas.microsoft.com/office/drawing/2014/main" id="{22A52585-8CB3-4683-9B0F-843DEFC4C174}"/>
              </a:ext>
            </a:extLst>
          </p:cNvPr>
          <p:cNvCxnSpPr/>
          <p:nvPr/>
        </p:nvCxnSpPr>
        <p:spPr bwMode="auto">
          <a:xfrm>
            <a:off x="5537851" y="3486150"/>
            <a:ext cx="0" cy="1655763"/>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29" name="Textfeld 28">
            <a:extLst>
              <a:ext uri="{FF2B5EF4-FFF2-40B4-BE49-F238E27FC236}">
                <a16:creationId xmlns:a16="http://schemas.microsoft.com/office/drawing/2014/main" id="{B2E44AAC-1419-462D-8937-23749D094A07}"/>
              </a:ext>
            </a:extLst>
          </p:cNvPr>
          <p:cNvSpPr txBox="1"/>
          <p:nvPr/>
        </p:nvSpPr>
        <p:spPr>
          <a:xfrm>
            <a:off x="5394977" y="1841500"/>
            <a:ext cx="1366837" cy="307975"/>
          </a:xfrm>
          <a:prstGeom prst="rect">
            <a:avLst/>
          </a:prstGeom>
          <a:solidFill>
            <a:srgbClr val="1F7AB1">
              <a:alpha val="50000"/>
            </a:srgbClr>
          </a:solidFill>
          <a:ln>
            <a:solidFill>
              <a:srgbClr val="1F7AB1"/>
            </a:solidFill>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de-DE" sz="1400" b="1" dirty="0">
                <a:solidFill>
                  <a:schemeClr val="tx1"/>
                </a:solidFill>
              </a:rPr>
              <a:t>Kommission</a:t>
            </a:r>
          </a:p>
        </p:txBody>
      </p:sp>
      <p:sp>
        <p:nvSpPr>
          <p:cNvPr id="30" name="Textfeld 50">
            <a:extLst>
              <a:ext uri="{FF2B5EF4-FFF2-40B4-BE49-F238E27FC236}">
                <a16:creationId xmlns:a16="http://schemas.microsoft.com/office/drawing/2014/main" id="{799AEC54-482E-4266-B45B-848F8C4CC58E}"/>
              </a:ext>
            </a:extLst>
          </p:cNvPr>
          <p:cNvSpPr txBox="1">
            <a:spLocks noChangeArrowheads="1"/>
          </p:cNvSpPr>
          <p:nvPr/>
        </p:nvSpPr>
        <p:spPr bwMode="auto">
          <a:xfrm rot="-5400000">
            <a:off x="5784708" y="2509044"/>
            <a:ext cx="1223963" cy="276225"/>
          </a:xfrm>
          <a:prstGeom prst="rect">
            <a:avLst/>
          </a:prstGeom>
          <a:noFill/>
          <a:ln w="9525">
            <a:noFill/>
            <a:miter lim="800000"/>
            <a:headEnd/>
            <a:tailEnd/>
          </a:ln>
        </p:spPr>
        <p:txBody>
          <a:bodyPr>
            <a:spAutoFit/>
          </a:bodyPr>
          <a:lstStyle/>
          <a:p>
            <a:r>
              <a:rPr lang="de-DE" sz="1200"/>
              <a:t>Stellungnahme</a:t>
            </a:r>
          </a:p>
        </p:txBody>
      </p:sp>
      <p:cxnSp>
        <p:nvCxnSpPr>
          <p:cNvPr id="31" name="Gerade Verbindung mit Pfeil 30">
            <a:extLst>
              <a:ext uri="{FF2B5EF4-FFF2-40B4-BE49-F238E27FC236}">
                <a16:creationId xmlns:a16="http://schemas.microsoft.com/office/drawing/2014/main" id="{7AFDB09E-C808-46A9-9704-8A5D31D1CF71}"/>
              </a:ext>
            </a:extLst>
          </p:cNvPr>
          <p:cNvCxnSpPr/>
          <p:nvPr/>
        </p:nvCxnSpPr>
        <p:spPr bwMode="auto">
          <a:xfrm>
            <a:off x="6545913" y="3478212"/>
            <a:ext cx="0" cy="1657350"/>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2" name="Gerade Verbindung mit Pfeil 31">
            <a:extLst>
              <a:ext uri="{FF2B5EF4-FFF2-40B4-BE49-F238E27FC236}">
                <a16:creationId xmlns:a16="http://schemas.microsoft.com/office/drawing/2014/main" id="{49875CBC-DD2F-4E23-B6D7-F2DCEEE07AC6}"/>
              </a:ext>
            </a:extLst>
          </p:cNvPr>
          <p:cNvCxnSpPr/>
          <p:nvPr/>
        </p:nvCxnSpPr>
        <p:spPr bwMode="auto">
          <a:xfrm>
            <a:off x="7050739" y="3311524"/>
            <a:ext cx="1223963" cy="0"/>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33" name="Textfeld 32">
            <a:extLst>
              <a:ext uri="{FF2B5EF4-FFF2-40B4-BE49-F238E27FC236}">
                <a16:creationId xmlns:a16="http://schemas.microsoft.com/office/drawing/2014/main" id="{5416D325-A5D4-4DB3-8C57-9414F8FB82DB}"/>
              </a:ext>
            </a:extLst>
          </p:cNvPr>
          <p:cNvSpPr txBox="1"/>
          <p:nvPr/>
        </p:nvSpPr>
        <p:spPr>
          <a:xfrm>
            <a:off x="8274702" y="3086099"/>
            <a:ext cx="1368425" cy="522288"/>
          </a:xfrm>
          <a:prstGeom prst="rect">
            <a:avLst/>
          </a:prstGeom>
          <a:solidFill>
            <a:srgbClr val="1F7AB1">
              <a:alpha val="50000"/>
            </a:srgbClr>
          </a:solidFill>
          <a:ln>
            <a:solidFill>
              <a:srgbClr val="1F7AB1"/>
            </a:solidFill>
          </a:ln>
        </p:spPr>
        <p:style>
          <a:lnRef idx="2">
            <a:schemeClr val="accent6"/>
          </a:lnRef>
          <a:fillRef idx="1">
            <a:schemeClr val="lt1"/>
          </a:fillRef>
          <a:effectRef idx="0">
            <a:schemeClr val="accent6"/>
          </a:effectRef>
          <a:fontRef idx="minor">
            <a:schemeClr val="dk1"/>
          </a:fontRef>
        </p:style>
        <p:txBody>
          <a:bodyPr>
            <a:spAutoFit/>
          </a:bodyPr>
          <a:lstStyle/>
          <a:p>
            <a:pPr algn="ctr">
              <a:defRPr/>
            </a:pPr>
            <a:r>
              <a:rPr lang="de-DE" sz="1400" b="1" dirty="0">
                <a:solidFill>
                  <a:schemeClr val="tx1"/>
                </a:solidFill>
              </a:rPr>
              <a:t>Vermittlungs-</a:t>
            </a:r>
            <a:r>
              <a:rPr lang="de-DE" sz="1400" b="1" dirty="0" err="1">
                <a:solidFill>
                  <a:schemeClr val="tx1"/>
                </a:solidFill>
              </a:rPr>
              <a:t>ausschuss</a:t>
            </a:r>
            <a:endParaRPr lang="de-DE" sz="1400" b="1" dirty="0">
              <a:solidFill>
                <a:schemeClr val="tx1"/>
              </a:solidFill>
            </a:endParaRPr>
          </a:p>
        </p:txBody>
      </p:sp>
      <p:sp>
        <p:nvSpPr>
          <p:cNvPr id="34" name="Textfeld 64">
            <a:extLst>
              <a:ext uri="{FF2B5EF4-FFF2-40B4-BE49-F238E27FC236}">
                <a16:creationId xmlns:a16="http://schemas.microsoft.com/office/drawing/2014/main" id="{5E8693A6-0FE4-4741-929A-00DAF8BE3336}"/>
              </a:ext>
            </a:extLst>
          </p:cNvPr>
          <p:cNvSpPr txBox="1">
            <a:spLocks noChangeArrowheads="1"/>
          </p:cNvSpPr>
          <p:nvPr/>
        </p:nvSpPr>
        <p:spPr bwMode="auto">
          <a:xfrm>
            <a:off x="7122177" y="3024188"/>
            <a:ext cx="1081087" cy="276225"/>
          </a:xfrm>
          <a:prstGeom prst="rect">
            <a:avLst/>
          </a:prstGeom>
          <a:noFill/>
          <a:ln w="9525">
            <a:noFill/>
            <a:miter lim="800000"/>
            <a:headEnd/>
            <a:tailEnd/>
          </a:ln>
        </p:spPr>
        <p:txBody>
          <a:bodyPr>
            <a:spAutoFit/>
          </a:bodyPr>
          <a:lstStyle/>
          <a:p>
            <a:pPr algn="ctr"/>
            <a:r>
              <a:rPr lang="de-DE" sz="1200"/>
              <a:t>Ablehnung</a:t>
            </a:r>
          </a:p>
        </p:txBody>
      </p:sp>
      <p:sp>
        <p:nvSpPr>
          <p:cNvPr id="35" name="Textfeld 48">
            <a:extLst>
              <a:ext uri="{FF2B5EF4-FFF2-40B4-BE49-F238E27FC236}">
                <a16:creationId xmlns:a16="http://schemas.microsoft.com/office/drawing/2014/main" id="{D68CA500-74E1-4AD0-B2D4-C63F2B8BCDE8}"/>
              </a:ext>
            </a:extLst>
          </p:cNvPr>
          <p:cNvSpPr txBox="1">
            <a:spLocks noChangeArrowheads="1"/>
          </p:cNvSpPr>
          <p:nvPr/>
        </p:nvSpPr>
        <p:spPr bwMode="auto">
          <a:xfrm rot="-5400000">
            <a:off x="4823477" y="2525713"/>
            <a:ext cx="1152525" cy="276225"/>
          </a:xfrm>
          <a:prstGeom prst="rect">
            <a:avLst/>
          </a:prstGeom>
          <a:noFill/>
          <a:ln w="9525">
            <a:noFill/>
            <a:miter lim="800000"/>
            <a:headEnd/>
            <a:tailEnd/>
          </a:ln>
        </p:spPr>
        <p:txBody>
          <a:bodyPr>
            <a:spAutoFit/>
          </a:bodyPr>
          <a:lstStyle/>
          <a:p>
            <a:pPr algn="ctr"/>
            <a:r>
              <a:rPr lang="de-DE" sz="1200"/>
              <a:t>Änderungen</a:t>
            </a:r>
          </a:p>
        </p:txBody>
      </p:sp>
      <p:sp>
        <p:nvSpPr>
          <p:cNvPr id="36" name="Textfeld 35">
            <a:extLst>
              <a:ext uri="{FF2B5EF4-FFF2-40B4-BE49-F238E27FC236}">
                <a16:creationId xmlns:a16="http://schemas.microsoft.com/office/drawing/2014/main" id="{3B6D7DCD-6989-441C-B14E-6DF7D800E1D9}"/>
              </a:ext>
            </a:extLst>
          </p:cNvPr>
          <p:cNvSpPr txBox="1"/>
          <p:nvPr/>
        </p:nvSpPr>
        <p:spPr>
          <a:xfrm>
            <a:off x="4593025" y="3887588"/>
            <a:ext cx="369332" cy="1152128"/>
          </a:xfrm>
          <a:prstGeom prst="rect">
            <a:avLst/>
          </a:prstGeom>
          <a:noFill/>
          <a:ln>
            <a:noFill/>
          </a:ln>
        </p:spPr>
        <p:txBody>
          <a:bodyPr vert="vert270">
            <a:spAutoFit/>
          </a:bodyPr>
          <a:lstStyle/>
          <a:p>
            <a:pPr algn="ctr">
              <a:defRPr/>
            </a:pPr>
            <a:r>
              <a:rPr lang="de-DE" sz="1200" dirty="0">
                <a:latin typeface="Arial" charset="0"/>
                <a:cs typeface="Arial" charset="0"/>
              </a:rPr>
              <a:t>Zustimmung</a:t>
            </a:r>
          </a:p>
        </p:txBody>
      </p:sp>
      <p:sp>
        <p:nvSpPr>
          <p:cNvPr id="37" name="Textfeld 36">
            <a:extLst>
              <a:ext uri="{FF2B5EF4-FFF2-40B4-BE49-F238E27FC236}">
                <a16:creationId xmlns:a16="http://schemas.microsoft.com/office/drawing/2014/main" id="{F49E19DB-66CE-4F39-99F8-6646308F923D}"/>
              </a:ext>
            </a:extLst>
          </p:cNvPr>
          <p:cNvSpPr txBox="1"/>
          <p:nvPr/>
        </p:nvSpPr>
        <p:spPr>
          <a:xfrm>
            <a:off x="6249209" y="3887588"/>
            <a:ext cx="369332" cy="1152128"/>
          </a:xfrm>
          <a:prstGeom prst="rect">
            <a:avLst/>
          </a:prstGeom>
          <a:noFill/>
          <a:ln>
            <a:noFill/>
          </a:ln>
        </p:spPr>
        <p:txBody>
          <a:bodyPr vert="vert270">
            <a:spAutoFit/>
          </a:bodyPr>
          <a:lstStyle/>
          <a:p>
            <a:pPr algn="ctr">
              <a:defRPr/>
            </a:pPr>
            <a:r>
              <a:rPr lang="de-DE" sz="1200" dirty="0">
                <a:latin typeface="Arial" charset="0"/>
                <a:cs typeface="Arial" charset="0"/>
              </a:rPr>
              <a:t>Zustimmung</a:t>
            </a:r>
          </a:p>
        </p:txBody>
      </p:sp>
      <p:sp>
        <p:nvSpPr>
          <p:cNvPr id="38" name="Textfeld 37">
            <a:extLst>
              <a:ext uri="{FF2B5EF4-FFF2-40B4-BE49-F238E27FC236}">
                <a16:creationId xmlns:a16="http://schemas.microsoft.com/office/drawing/2014/main" id="{163EE1B4-ED59-4A6C-92C6-70E5FD9FBFF1}"/>
              </a:ext>
            </a:extLst>
          </p:cNvPr>
          <p:cNvSpPr txBox="1"/>
          <p:nvPr/>
        </p:nvSpPr>
        <p:spPr>
          <a:xfrm>
            <a:off x="5169089" y="3887588"/>
            <a:ext cx="369332" cy="1152128"/>
          </a:xfrm>
          <a:prstGeom prst="rect">
            <a:avLst/>
          </a:prstGeom>
          <a:noFill/>
          <a:ln>
            <a:noFill/>
          </a:ln>
        </p:spPr>
        <p:txBody>
          <a:bodyPr vert="vert270">
            <a:spAutoFit/>
          </a:bodyPr>
          <a:lstStyle/>
          <a:p>
            <a:pPr algn="ctr">
              <a:defRPr/>
            </a:pPr>
            <a:r>
              <a:rPr lang="de-DE" sz="1200" dirty="0">
                <a:latin typeface="Arial" charset="0"/>
                <a:cs typeface="Arial" charset="0"/>
              </a:rPr>
              <a:t>Ablehnung</a:t>
            </a:r>
          </a:p>
        </p:txBody>
      </p:sp>
      <p:sp>
        <p:nvSpPr>
          <p:cNvPr id="39" name="Textfeld 38">
            <a:extLst>
              <a:ext uri="{FF2B5EF4-FFF2-40B4-BE49-F238E27FC236}">
                <a16:creationId xmlns:a16="http://schemas.microsoft.com/office/drawing/2014/main" id="{D7D35158-0AC7-45B4-BB52-F14A25FE63CD}"/>
              </a:ext>
            </a:extLst>
          </p:cNvPr>
          <p:cNvSpPr txBox="1"/>
          <p:nvPr/>
        </p:nvSpPr>
        <p:spPr>
          <a:xfrm>
            <a:off x="8203264" y="4371975"/>
            <a:ext cx="1541463" cy="307975"/>
          </a:xfrm>
          <a:prstGeom prst="rect">
            <a:avLst/>
          </a:prstGeom>
          <a:solidFill>
            <a:srgbClr val="1F7AB1">
              <a:alpha val="50000"/>
            </a:srgbClr>
          </a:solidFill>
          <a:ln>
            <a:solidFill>
              <a:srgbClr val="1F7AB1"/>
            </a:solidFill>
          </a:ln>
        </p:spPr>
        <p:style>
          <a:lnRef idx="2">
            <a:schemeClr val="accent6"/>
          </a:lnRef>
          <a:fillRef idx="1">
            <a:schemeClr val="lt1"/>
          </a:fillRef>
          <a:effectRef idx="0">
            <a:schemeClr val="accent6"/>
          </a:effectRef>
          <a:fontRef idx="minor">
            <a:schemeClr val="dk1"/>
          </a:fontRef>
        </p:style>
        <p:txBody>
          <a:bodyPr>
            <a:spAutoFit/>
          </a:bodyPr>
          <a:lstStyle/>
          <a:p>
            <a:pPr algn="ctr">
              <a:defRPr/>
            </a:pPr>
            <a:r>
              <a:rPr lang="de-DE" sz="1400" b="1" dirty="0">
                <a:solidFill>
                  <a:schemeClr val="tx1"/>
                </a:solidFill>
              </a:rPr>
              <a:t>Parlament + Rat</a:t>
            </a:r>
          </a:p>
        </p:txBody>
      </p:sp>
      <p:cxnSp>
        <p:nvCxnSpPr>
          <p:cNvPr id="40" name="Gerade Verbindung mit Pfeil 39">
            <a:extLst>
              <a:ext uri="{FF2B5EF4-FFF2-40B4-BE49-F238E27FC236}">
                <a16:creationId xmlns:a16="http://schemas.microsoft.com/office/drawing/2014/main" id="{859ADF7D-6B82-41D1-921B-BC01B0999601}"/>
              </a:ext>
            </a:extLst>
          </p:cNvPr>
          <p:cNvCxnSpPr/>
          <p:nvPr/>
        </p:nvCxnSpPr>
        <p:spPr bwMode="auto">
          <a:xfrm>
            <a:off x="9498663" y="3598862"/>
            <a:ext cx="0" cy="792162"/>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41" name="Gerade Verbindung mit Pfeil 40">
            <a:extLst>
              <a:ext uri="{FF2B5EF4-FFF2-40B4-BE49-F238E27FC236}">
                <a16:creationId xmlns:a16="http://schemas.microsoft.com/office/drawing/2014/main" id="{C0AC5463-FF02-4FC0-9C54-9FEABA17E15D}"/>
              </a:ext>
            </a:extLst>
          </p:cNvPr>
          <p:cNvCxnSpPr/>
          <p:nvPr/>
        </p:nvCxnSpPr>
        <p:spPr bwMode="auto">
          <a:xfrm>
            <a:off x="8419163" y="4679949"/>
            <a:ext cx="0" cy="1079500"/>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42" name="Textfeld 41">
            <a:extLst>
              <a:ext uri="{FF2B5EF4-FFF2-40B4-BE49-F238E27FC236}">
                <a16:creationId xmlns:a16="http://schemas.microsoft.com/office/drawing/2014/main" id="{F5629159-9CFA-4A73-AF0C-00ECFE85275E}"/>
              </a:ext>
            </a:extLst>
          </p:cNvPr>
          <p:cNvSpPr txBox="1"/>
          <p:nvPr/>
        </p:nvSpPr>
        <p:spPr>
          <a:xfrm>
            <a:off x="8058701" y="4679676"/>
            <a:ext cx="369332" cy="1008112"/>
          </a:xfrm>
          <a:prstGeom prst="rect">
            <a:avLst/>
          </a:prstGeom>
          <a:noFill/>
          <a:ln>
            <a:noFill/>
          </a:ln>
        </p:spPr>
        <p:txBody>
          <a:bodyPr vert="vert270">
            <a:spAutoFit/>
          </a:bodyPr>
          <a:lstStyle/>
          <a:p>
            <a:pPr algn="ctr">
              <a:defRPr/>
            </a:pPr>
            <a:r>
              <a:rPr lang="de-DE" sz="1200" dirty="0">
                <a:latin typeface="Arial" charset="0"/>
                <a:cs typeface="Arial" charset="0"/>
              </a:rPr>
              <a:t>Zustimmung</a:t>
            </a:r>
          </a:p>
        </p:txBody>
      </p:sp>
      <p:sp>
        <p:nvSpPr>
          <p:cNvPr id="43" name="Textfeld 42">
            <a:extLst>
              <a:ext uri="{FF2B5EF4-FFF2-40B4-BE49-F238E27FC236}">
                <a16:creationId xmlns:a16="http://schemas.microsoft.com/office/drawing/2014/main" id="{4598BA91-46F4-4FBF-84E2-8583D4FB1129}"/>
              </a:ext>
            </a:extLst>
          </p:cNvPr>
          <p:cNvSpPr txBox="1"/>
          <p:nvPr/>
        </p:nvSpPr>
        <p:spPr>
          <a:xfrm>
            <a:off x="9138821" y="4679676"/>
            <a:ext cx="369332" cy="1008112"/>
          </a:xfrm>
          <a:prstGeom prst="rect">
            <a:avLst/>
          </a:prstGeom>
          <a:noFill/>
          <a:ln>
            <a:noFill/>
          </a:ln>
        </p:spPr>
        <p:txBody>
          <a:bodyPr vert="vert270">
            <a:spAutoFit/>
          </a:bodyPr>
          <a:lstStyle/>
          <a:p>
            <a:pPr algn="ctr">
              <a:defRPr/>
            </a:pPr>
            <a:r>
              <a:rPr lang="de-DE" sz="1200" dirty="0">
                <a:latin typeface="Arial" charset="0"/>
                <a:cs typeface="Arial" charset="0"/>
              </a:rPr>
              <a:t>Ablehnung</a:t>
            </a:r>
          </a:p>
        </p:txBody>
      </p:sp>
      <p:cxnSp>
        <p:nvCxnSpPr>
          <p:cNvPr id="44" name="Gerade Verbindung mit Pfeil 43">
            <a:extLst>
              <a:ext uri="{FF2B5EF4-FFF2-40B4-BE49-F238E27FC236}">
                <a16:creationId xmlns:a16="http://schemas.microsoft.com/office/drawing/2014/main" id="{49E50D23-D164-4BF2-BFDA-81BD52994DE5}"/>
              </a:ext>
            </a:extLst>
          </p:cNvPr>
          <p:cNvCxnSpPr/>
          <p:nvPr/>
        </p:nvCxnSpPr>
        <p:spPr bwMode="auto">
          <a:xfrm>
            <a:off x="9498663" y="4679949"/>
            <a:ext cx="0" cy="1079500"/>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45" name="Textfeld 44">
            <a:extLst>
              <a:ext uri="{FF2B5EF4-FFF2-40B4-BE49-F238E27FC236}">
                <a16:creationId xmlns:a16="http://schemas.microsoft.com/office/drawing/2014/main" id="{669C5304-BC54-403A-BC95-2DF6CB1308EA}"/>
              </a:ext>
            </a:extLst>
          </p:cNvPr>
          <p:cNvSpPr txBox="1"/>
          <p:nvPr/>
        </p:nvSpPr>
        <p:spPr>
          <a:xfrm>
            <a:off x="8120713" y="3743325"/>
            <a:ext cx="1728788" cy="277813"/>
          </a:xfrm>
          <a:prstGeom prst="rect">
            <a:avLst/>
          </a:prstGeom>
          <a:solidFill>
            <a:schemeClr val="bg2">
              <a:lumMod val="60000"/>
              <a:lumOff val="40000"/>
            </a:schemeClr>
          </a:solidFill>
          <a:ln>
            <a:solidFill>
              <a:schemeClr val="bg2">
                <a:lumMod val="60000"/>
                <a:lumOff val="40000"/>
              </a:schemeClr>
            </a:solidFill>
          </a:ln>
        </p:spPr>
        <p:txBody>
          <a:bodyPr>
            <a:spAutoFit/>
          </a:bodyPr>
          <a:lstStyle/>
          <a:p>
            <a:pPr>
              <a:defRPr/>
            </a:pPr>
            <a:r>
              <a:rPr lang="de-DE" sz="1200" dirty="0">
                <a:latin typeface="Arial" charset="0"/>
                <a:cs typeface="Arial" charset="0"/>
              </a:rPr>
              <a:t>gemeinsamer Entwurf</a:t>
            </a:r>
          </a:p>
        </p:txBody>
      </p:sp>
      <p:sp>
        <p:nvSpPr>
          <p:cNvPr id="46" name="Textfeld 45">
            <a:extLst>
              <a:ext uri="{FF2B5EF4-FFF2-40B4-BE49-F238E27FC236}">
                <a16:creationId xmlns:a16="http://schemas.microsoft.com/office/drawing/2014/main" id="{8411CD9E-8D35-48BF-8797-A573C6A240B0}"/>
              </a:ext>
            </a:extLst>
          </p:cNvPr>
          <p:cNvSpPr txBox="1"/>
          <p:nvPr/>
        </p:nvSpPr>
        <p:spPr>
          <a:xfrm>
            <a:off x="4642502" y="5148262"/>
            <a:ext cx="503237" cy="455612"/>
          </a:xfrm>
          <a:prstGeom prst="ellipse">
            <a:avLst/>
          </a:prstGeom>
          <a:solidFill>
            <a:srgbClr val="006600">
              <a:alpha val="50000"/>
            </a:srgbClr>
          </a:solidFill>
          <a:ln>
            <a:solidFill>
              <a:srgbClr val="006600"/>
            </a:solidFill>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de-DE" sz="1500" b="1" dirty="0">
                <a:solidFill>
                  <a:srgbClr val="006600"/>
                </a:solidFill>
              </a:rPr>
              <a:t>§</a:t>
            </a:r>
          </a:p>
        </p:txBody>
      </p:sp>
      <p:sp>
        <p:nvSpPr>
          <p:cNvPr id="47" name="Textfeld 46">
            <a:extLst>
              <a:ext uri="{FF2B5EF4-FFF2-40B4-BE49-F238E27FC236}">
                <a16:creationId xmlns:a16="http://schemas.microsoft.com/office/drawing/2014/main" id="{0BE66B63-84CF-4A52-AF18-CE6E5D01DF5C}"/>
              </a:ext>
            </a:extLst>
          </p:cNvPr>
          <p:cNvSpPr txBox="1"/>
          <p:nvPr/>
        </p:nvSpPr>
        <p:spPr>
          <a:xfrm>
            <a:off x="6298264" y="5151438"/>
            <a:ext cx="504825" cy="454025"/>
          </a:xfrm>
          <a:prstGeom prst="ellipse">
            <a:avLst/>
          </a:prstGeom>
          <a:solidFill>
            <a:srgbClr val="006600">
              <a:alpha val="50000"/>
            </a:srgbClr>
          </a:solidFill>
          <a:ln>
            <a:solidFill>
              <a:srgbClr val="006600"/>
            </a:solidFill>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de-DE" sz="1500" b="1" dirty="0">
                <a:solidFill>
                  <a:srgbClr val="006600"/>
                </a:solidFill>
              </a:rPr>
              <a:t>§</a:t>
            </a:r>
          </a:p>
        </p:txBody>
      </p:sp>
      <p:sp>
        <p:nvSpPr>
          <p:cNvPr id="48" name="Textfeld 47">
            <a:extLst>
              <a:ext uri="{FF2B5EF4-FFF2-40B4-BE49-F238E27FC236}">
                <a16:creationId xmlns:a16="http://schemas.microsoft.com/office/drawing/2014/main" id="{0D0C150C-25F0-4A84-A188-107981227516}"/>
              </a:ext>
            </a:extLst>
          </p:cNvPr>
          <p:cNvSpPr txBox="1"/>
          <p:nvPr/>
        </p:nvSpPr>
        <p:spPr>
          <a:xfrm>
            <a:off x="8173102" y="5767388"/>
            <a:ext cx="503237" cy="454025"/>
          </a:xfrm>
          <a:prstGeom prst="ellipse">
            <a:avLst/>
          </a:prstGeom>
          <a:solidFill>
            <a:srgbClr val="006600">
              <a:alpha val="50000"/>
            </a:srgbClr>
          </a:solidFill>
          <a:ln>
            <a:solidFill>
              <a:srgbClr val="006600"/>
            </a:solidFill>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de-DE" sz="1500" b="1" dirty="0">
                <a:solidFill>
                  <a:srgbClr val="006600"/>
                </a:solidFill>
              </a:rPr>
              <a:t>§</a:t>
            </a:r>
          </a:p>
        </p:txBody>
      </p:sp>
      <p:cxnSp>
        <p:nvCxnSpPr>
          <p:cNvPr id="49" name="Gerade Verbindung mit Pfeil 48">
            <a:extLst>
              <a:ext uri="{FF2B5EF4-FFF2-40B4-BE49-F238E27FC236}">
                <a16:creationId xmlns:a16="http://schemas.microsoft.com/office/drawing/2014/main" id="{F686304B-CB05-4288-89EB-619FBF41966D}"/>
              </a:ext>
            </a:extLst>
          </p:cNvPr>
          <p:cNvCxnSpPr/>
          <p:nvPr/>
        </p:nvCxnSpPr>
        <p:spPr bwMode="auto">
          <a:xfrm>
            <a:off x="4890151" y="3486150"/>
            <a:ext cx="0" cy="1655763"/>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grpSp>
        <p:nvGrpSpPr>
          <p:cNvPr id="50" name="Gruppieren 100">
            <a:extLst>
              <a:ext uri="{FF2B5EF4-FFF2-40B4-BE49-F238E27FC236}">
                <a16:creationId xmlns:a16="http://schemas.microsoft.com/office/drawing/2014/main" id="{0E476227-A75A-431B-B5B2-4F8A977FC2A0}"/>
              </a:ext>
            </a:extLst>
          </p:cNvPr>
          <p:cNvGrpSpPr>
            <a:grpSpLocks/>
          </p:cNvGrpSpPr>
          <p:nvPr/>
        </p:nvGrpSpPr>
        <p:grpSpPr bwMode="auto">
          <a:xfrm>
            <a:off x="5282264" y="5132388"/>
            <a:ext cx="504825" cy="454025"/>
            <a:chOff x="2771800" y="5661248"/>
            <a:chExt cx="504056" cy="454432"/>
          </a:xfrm>
        </p:grpSpPr>
        <p:sp>
          <p:nvSpPr>
            <p:cNvPr id="51" name="Textfeld 50">
              <a:extLst>
                <a:ext uri="{FF2B5EF4-FFF2-40B4-BE49-F238E27FC236}">
                  <a16:creationId xmlns:a16="http://schemas.microsoft.com/office/drawing/2014/main" id="{E1034128-073A-4974-A511-9356E85B3B19}"/>
                </a:ext>
              </a:extLst>
            </p:cNvPr>
            <p:cNvSpPr txBox="1"/>
            <p:nvPr/>
          </p:nvSpPr>
          <p:spPr>
            <a:xfrm>
              <a:off x="2771800" y="5661248"/>
              <a:ext cx="504056" cy="454432"/>
            </a:xfrm>
            <a:prstGeom prst="ellipse">
              <a:avLst/>
            </a:prstGeom>
            <a:solidFill>
              <a:srgbClr val="C00000">
                <a:alpha val="50000"/>
              </a:srgbClr>
            </a:solidFill>
            <a:ln>
              <a:solidFill>
                <a:srgbClr val="C00000"/>
              </a:solidFill>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de-DE" sz="1500" b="1" dirty="0">
                  <a:solidFill>
                    <a:srgbClr val="C00000"/>
                  </a:solidFill>
                </a:rPr>
                <a:t>§</a:t>
              </a:r>
            </a:p>
          </p:txBody>
        </p:sp>
        <p:cxnSp>
          <p:nvCxnSpPr>
            <p:cNvPr id="52" name="Gerade Verbindung 99">
              <a:extLst>
                <a:ext uri="{FF2B5EF4-FFF2-40B4-BE49-F238E27FC236}">
                  <a16:creationId xmlns:a16="http://schemas.microsoft.com/office/drawing/2014/main" id="{29182D95-18D7-4F66-8BCE-2C171E5EF9D4}"/>
                </a:ext>
              </a:extLst>
            </p:cNvPr>
            <p:cNvCxnSpPr/>
            <p:nvPr/>
          </p:nvCxnSpPr>
          <p:spPr bwMode="auto">
            <a:xfrm flipV="1">
              <a:off x="2771800" y="5661248"/>
              <a:ext cx="504056" cy="432187"/>
            </a:xfrm>
            <a:prstGeom prst="line">
              <a:avLst/>
            </a:prstGeom>
            <a:solidFill>
              <a:srgbClr val="00B8FF"/>
            </a:solidFill>
            <a:ln w="38100" cap="rnd" cmpd="sng" algn="ctr">
              <a:solidFill>
                <a:srgbClr val="C00000"/>
              </a:solidFill>
              <a:prstDash val="solid"/>
              <a:round/>
              <a:headEnd type="none" w="med" len="med"/>
              <a:tailEnd type="none" w="med" len="med"/>
            </a:ln>
            <a:effectLst>
              <a:outerShdw blurRad="50800" dist="38100" algn="l" rotWithShape="0">
                <a:prstClr val="black">
                  <a:alpha val="40000"/>
                </a:prstClr>
              </a:outerShdw>
            </a:effectLst>
          </p:spPr>
        </p:cxnSp>
      </p:grpSp>
      <p:grpSp>
        <p:nvGrpSpPr>
          <p:cNvPr id="53" name="Gruppieren 101">
            <a:extLst>
              <a:ext uri="{FF2B5EF4-FFF2-40B4-BE49-F238E27FC236}">
                <a16:creationId xmlns:a16="http://schemas.microsoft.com/office/drawing/2014/main" id="{9E473358-B0D1-44FA-A64C-15FC9DCE6138}"/>
              </a:ext>
            </a:extLst>
          </p:cNvPr>
          <p:cNvGrpSpPr>
            <a:grpSpLocks/>
          </p:cNvGrpSpPr>
          <p:nvPr/>
        </p:nvGrpSpPr>
        <p:grpSpPr bwMode="auto">
          <a:xfrm>
            <a:off x="9252602" y="5759450"/>
            <a:ext cx="504825" cy="454025"/>
            <a:chOff x="2771800" y="5661248"/>
            <a:chExt cx="504056" cy="454432"/>
          </a:xfrm>
        </p:grpSpPr>
        <p:sp>
          <p:nvSpPr>
            <p:cNvPr id="54" name="Textfeld 53">
              <a:extLst>
                <a:ext uri="{FF2B5EF4-FFF2-40B4-BE49-F238E27FC236}">
                  <a16:creationId xmlns:a16="http://schemas.microsoft.com/office/drawing/2014/main" id="{E37FC6D7-7AAD-4879-B7E7-94E8B7EB9CDC}"/>
                </a:ext>
              </a:extLst>
            </p:cNvPr>
            <p:cNvSpPr txBox="1"/>
            <p:nvPr/>
          </p:nvSpPr>
          <p:spPr>
            <a:xfrm>
              <a:off x="2771800" y="5661248"/>
              <a:ext cx="504056" cy="454432"/>
            </a:xfrm>
            <a:prstGeom prst="ellipse">
              <a:avLst/>
            </a:prstGeom>
            <a:solidFill>
              <a:srgbClr val="C00000">
                <a:alpha val="50000"/>
              </a:srgbClr>
            </a:solidFill>
            <a:ln>
              <a:solidFill>
                <a:srgbClr val="C00000"/>
              </a:solidFill>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de-DE" sz="1500" b="1" dirty="0">
                  <a:solidFill>
                    <a:srgbClr val="C00000"/>
                  </a:solidFill>
                </a:rPr>
                <a:t>§</a:t>
              </a:r>
            </a:p>
          </p:txBody>
        </p:sp>
        <p:cxnSp>
          <p:nvCxnSpPr>
            <p:cNvPr id="55" name="Gerade Verbindung 103">
              <a:extLst>
                <a:ext uri="{FF2B5EF4-FFF2-40B4-BE49-F238E27FC236}">
                  <a16:creationId xmlns:a16="http://schemas.microsoft.com/office/drawing/2014/main" id="{DB199F1D-BE20-463B-A0B8-4E6F752450B3}"/>
                </a:ext>
              </a:extLst>
            </p:cNvPr>
            <p:cNvCxnSpPr/>
            <p:nvPr/>
          </p:nvCxnSpPr>
          <p:spPr bwMode="auto">
            <a:xfrm flipV="1">
              <a:off x="2771800" y="5661248"/>
              <a:ext cx="504056" cy="432187"/>
            </a:xfrm>
            <a:prstGeom prst="line">
              <a:avLst/>
            </a:prstGeom>
            <a:solidFill>
              <a:srgbClr val="00B8FF"/>
            </a:solidFill>
            <a:ln w="38100" cap="rnd" cmpd="sng" algn="ctr">
              <a:solidFill>
                <a:srgbClr val="C00000"/>
              </a:solidFill>
              <a:prstDash val="solid"/>
              <a:round/>
              <a:headEnd type="none" w="med" len="med"/>
              <a:tailEnd type="none" w="med" len="med"/>
            </a:ln>
            <a:effectLst>
              <a:outerShdw blurRad="50800" dist="38100" algn="l" rotWithShape="0">
                <a:prstClr val="black">
                  <a:alpha val="40000"/>
                </a:prstClr>
              </a:outerShdw>
            </a:effectLst>
          </p:spPr>
        </p:cxnSp>
      </p:grpSp>
      <p:sp>
        <p:nvSpPr>
          <p:cNvPr id="56" name="Textfeld 106">
            <a:extLst>
              <a:ext uri="{FF2B5EF4-FFF2-40B4-BE49-F238E27FC236}">
                <a16:creationId xmlns:a16="http://schemas.microsoft.com/office/drawing/2014/main" id="{DCB428F9-7ECF-48B2-9E6C-647EA561CCC1}"/>
              </a:ext>
            </a:extLst>
          </p:cNvPr>
          <p:cNvSpPr txBox="1">
            <a:spLocks noChangeArrowheads="1"/>
          </p:cNvSpPr>
          <p:nvPr/>
        </p:nvSpPr>
        <p:spPr bwMode="auto">
          <a:xfrm rot="-5400000">
            <a:off x="2327927" y="2489200"/>
            <a:ext cx="936625" cy="276225"/>
          </a:xfrm>
          <a:prstGeom prst="rect">
            <a:avLst/>
          </a:prstGeom>
          <a:noFill/>
          <a:ln w="9525">
            <a:noFill/>
            <a:miter lim="800000"/>
            <a:headEnd/>
            <a:tailEnd/>
          </a:ln>
        </p:spPr>
        <p:txBody>
          <a:bodyPr>
            <a:spAutoFit/>
          </a:bodyPr>
          <a:lstStyle/>
          <a:p>
            <a:r>
              <a:rPr lang="de-DE" sz="1200" dirty="0"/>
              <a:t>Vorschlag </a:t>
            </a:r>
          </a:p>
        </p:txBody>
      </p:sp>
      <p:sp>
        <p:nvSpPr>
          <p:cNvPr id="57" name="Textfeld 10">
            <a:extLst>
              <a:ext uri="{FF2B5EF4-FFF2-40B4-BE49-F238E27FC236}">
                <a16:creationId xmlns:a16="http://schemas.microsoft.com/office/drawing/2014/main" id="{E212EAC7-56E4-4659-AF80-433B3382E251}"/>
              </a:ext>
            </a:extLst>
          </p:cNvPr>
          <p:cNvSpPr txBox="1">
            <a:spLocks noChangeArrowheads="1"/>
          </p:cNvSpPr>
          <p:nvPr/>
        </p:nvSpPr>
        <p:spPr bwMode="auto">
          <a:xfrm>
            <a:off x="1289950" y="6119836"/>
            <a:ext cx="1314449" cy="230832"/>
          </a:xfrm>
          <a:prstGeom prst="rect">
            <a:avLst/>
          </a:prstGeom>
          <a:noFill/>
          <a:ln w="9525">
            <a:noFill/>
            <a:miter lim="800000"/>
            <a:headEnd/>
            <a:tailEnd/>
          </a:ln>
        </p:spPr>
        <p:txBody>
          <a:bodyPr>
            <a:spAutoFit/>
          </a:bodyPr>
          <a:lstStyle/>
          <a:p>
            <a:r>
              <a:rPr lang="de-DE" sz="900" dirty="0">
                <a:latin typeface="+mj-lt"/>
                <a:cs typeface="Times New Roman" pitchFamily="18" charset="0"/>
              </a:rPr>
              <a:t>© planpolitik</a:t>
            </a:r>
          </a:p>
        </p:txBody>
      </p:sp>
      <p:sp>
        <p:nvSpPr>
          <p:cNvPr id="5" name="Rechteck 4">
            <a:extLst>
              <a:ext uri="{FF2B5EF4-FFF2-40B4-BE49-F238E27FC236}">
                <a16:creationId xmlns:a16="http://schemas.microsoft.com/office/drawing/2014/main" id="{AFFB246F-CE0E-4AF3-8CFF-CFBF866C8A46}"/>
              </a:ext>
            </a:extLst>
          </p:cNvPr>
          <p:cNvSpPr/>
          <p:nvPr/>
        </p:nvSpPr>
        <p:spPr>
          <a:xfrm>
            <a:off x="1049311" y="6119836"/>
            <a:ext cx="1362751" cy="2444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230247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9F5C90BD-8713-4559-83C7-46FC945EEC60}"/>
              </a:ext>
            </a:extLst>
          </p:cNvPr>
          <p:cNvSpPr>
            <a:spLocks noGrp="1"/>
          </p:cNvSpPr>
          <p:nvPr>
            <p:ph type="body" sz="quarter" idx="11"/>
          </p:nvPr>
        </p:nvSpPr>
        <p:spPr/>
        <p:txBody>
          <a:bodyPr>
            <a:normAutofit/>
          </a:bodyPr>
          <a:lstStyle/>
          <a:p>
            <a:pPr marL="0" indent="0">
              <a:buNone/>
            </a:pPr>
            <a:endParaRPr lang="de-DE" altLang="de-DE" dirty="0"/>
          </a:p>
          <a:p>
            <a:pPr marL="0" indent="0">
              <a:buNone/>
            </a:pPr>
            <a:endParaRPr lang="de-DE" altLang="de-DE" dirty="0"/>
          </a:p>
          <a:p>
            <a:pPr marL="0" indent="0">
              <a:buNone/>
            </a:pPr>
            <a:endParaRPr lang="de-DE" altLang="de-DE" dirty="0"/>
          </a:p>
          <a:p>
            <a:pPr marL="0" indent="0">
              <a:buNone/>
            </a:pPr>
            <a:endParaRPr lang="de-DE" altLang="de-DE" dirty="0"/>
          </a:p>
          <a:p>
            <a:pPr marL="0" indent="0">
              <a:buNone/>
            </a:pPr>
            <a:endParaRPr lang="de-DE" altLang="de-DE" dirty="0"/>
          </a:p>
          <a:p>
            <a:pPr marL="0" indent="0">
              <a:buNone/>
            </a:pPr>
            <a:endParaRPr lang="de-DE" altLang="de-DE" dirty="0"/>
          </a:p>
          <a:p>
            <a:pPr marL="0" indent="0">
              <a:buNone/>
            </a:pPr>
            <a:endParaRPr lang="de-DE" altLang="de-DE" dirty="0"/>
          </a:p>
          <a:p>
            <a:pPr marL="0" indent="0">
              <a:buNone/>
            </a:pPr>
            <a:endParaRPr lang="de-DE" altLang="de-DE" dirty="0"/>
          </a:p>
          <a:p>
            <a:pPr marL="0" indent="0" algn="ctr">
              <a:buNone/>
            </a:pPr>
            <a:r>
              <a:rPr lang="de-DE" altLang="de-DE" dirty="0"/>
              <a:t>Wir freuen uns über ihr Feedback unter: </a:t>
            </a:r>
            <a:br>
              <a:rPr lang="de-DE" altLang="de-DE" dirty="0"/>
            </a:br>
            <a:r>
              <a:rPr lang="de-DE" altLang="de-DE" dirty="0">
                <a:hlinkClick r:id="rId3"/>
              </a:rPr>
              <a:t>https://europa-unterrichten.de</a:t>
            </a:r>
            <a:r>
              <a:rPr lang="de-DE" altLang="de-DE" dirty="0"/>
              <a:t> </a:t>
            </a:r>
          </a:p>
          <a:p>
            <a:endParaRPr lang="de-DE" altLang="de-DE" dirty="0"/>
          </a:p>
        </p:txBody>
      </p:sp>
      <p:sp>
        <p:nvSpPr>
          <p:cNvPr id="3" name="Textplatzhalter 1">
            <a:extLst>
              <a:ext uri="{FF2B5EF4-FFF2-40B4-BE49-F238E27FC236}">
                <a16:creationId xmlns:a16="http://schemas.microsoft.com/office/drawing/2014/main" id="{E8DBDCEA-4782-EA06-D2AA-3A27487E6698}"/>
              </a:ext>
            </a:extLst>
          </p:cNvPr>
          <p:cNvSpPr>
            <a:spLocks noGrp="1"/>
          </p:cNvSpPr>
          <p:nvPr>
            <p:ph type="body" sz="quarter" idx="10"/>
          </p:nvPr>
        </p:nvSpPr>
        <p:spPr>
          <a:xfrm>
            <a:off x="646113" y="387439"/>
            <a:ext cx="8330480" cy="655637"/>
          </a:xfrm>
        </p:spPr>
        <p:txBody>
          <a:bodyPr/>
          <a:lstStyle/>
          <a:p>
            <a:r>
              <a:rPr lang="de-DE" dirty="0">
                <a:solidFill>
                  <a:schemeClr val="tx1"/>
                </a:solidFill>
              </a:rPr>
              <a:t>Vielen Dank für eure Teilnahme!</a:t>
            </a:r>
            <a:endParaRPr lang="en-GB" dirty="0">
              <a:solidFill>
                <a:schemeClr val="tx1"/>
              </a:solidFill>
            </a:endParaRPr>
          </a:p>
        </p:txBody>
      </p:sp>
      <p:sp>
        <p:nvSpPr>
          <p:cNvPr id="4" name="Textplatzhalter 2">
            <a:extLst>
              <a:ext uri="{FF2B5EF4-FFF2-40B4-BE49-F238E27FC236}">
                <a16:creationId xmlns:a16="http://schemas.microsoft.com/office/drawing/2014/main" id="{5ACFA9FB-EE70-2CED-3A27-35568275D9AC}"/>
              </a:ext>
            </a:extLst>
          </p:cNvPr>
          <p:cNvSpPr txBox="1">
            <a:spLocks/>
          </p:cNvSpPr>
          <p:nvPr/>
        </p:nvSpPr>
        <p:spPr>
          <a:xfrm>
            <a:off x="549889" y="1969275"/>
            <a:ext cx="4595131" cy="2919450"/>
          </a:xfrm>
          <a:prstGeom prst="rect">
            <a:avLst/>
          </a:prstGeom>
        </p:spPr>
        <p:txBody>
          <a:bodyPr vert="horz" lIns="68580" tIns="34290" rIns="68580" bIns="3429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r>
              <a:rPr lang="de-DE" dirty="0">
                <a:solidFill>
                  <a:schemeClr val="accent1"/>
                </a:solidFill>
                <a:latin typeface="Source Sans Pro" panose="020B0503030403020204" pitchFamily="34" charset="0"/>
                <a:ea typeface="Source Sans Pro" panose="020B0503030403020204" pitchFamily="34" charset="0"/>
                <a:cs typeface="Calibri" panose="020F0502020204030204" pitchFamily="34" charset="0"/>
              </a:rPr>
              <a:t>Zur Verfügung gestellt von: </a:t>
            </a:r>
          </a:p>
          <a:p>
            <a:pPr marL="0" indent="0" algn="ctr">
              <a:buNone/>
            </a:pPr>
            <a:endParaRPr lang="de-DE" sz="3600" dirty="0">
              <a:solidFill>
                <a:schemeClr val="accent1"/>
              </a:solidFill>
              <a:latin typeface="Source Sans Pro" panose="020B0503030403020204" pitchFamily="34" charset="0"/>
              <a:ea typeface="Source Sans Pro" panose="020B0503030403020204" pitchFamily="34" charset="0"/>
              <a:cs typeface="Calibri" panose="020F0502020204030204" pitchFamily="34" charset="0"/>
            </a:endParaRPr>
          </a:p>
          <a:p>
            <a:pPr marL="0" indent="0" algn="ctr">
              <a:buNone/>
            </a:pPr>
            <a:endParaRPr lang="de-DE" sz="3600" dirty="0">
              <a:solidFill>
                <a:schemeClr val="accent1"/>
              </a:solidFill>
              <a:latin typeface="Source Sans Pro" panose="020B0503030403020204" pitchFamily="34" charset="0"/>
              <a:ea typeface="Source Sans Pro" panose="020B0503030403020204" pitchFamily="34" charset="0"/>
              <a:cs typeface="Calibri" panose="020F0502020204030204" pitchFamily="34" charset="0"/>
            </a:endParaRPr>
          </a:p>
          <a:p>
            <a:pPr marL="0" indent="0" algn="ctr">
              <a:buNone/>
            </a:pPr>
            <a:r>
              <a:rPr lang="de-DE" sz="2000" dirty="0">
                <a:solidFill>
                  <a:schemeClr val="accent5">
                    <a:lumMod val="50000"/>
                  </a:schemeClr>
                </a:solidFill>
                <a:latin typeface="Source Sans Pro" panose="020B0503030403020204" pitchFamily="34" charset="0"/>
                <a:ea typeface="Source Sans Pro" panose="020B0503030403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Hier</a:t>
            </a:r>
            <a:r>
              <a:rPr lang="de-DE" sz="2000" dirty="0">
                <a:solidFill>
                  <a:schemeClr val="accent1"/>
                </a:solidFill>
                <a:latin typeface="Source Sans Pro" panose="020B0503030403020204" pitchFamily="34" charset="0"/>
                <a:ea typeface="Source Sans Pro" panose="020B0503030403020204" pitchFamily="34" charset="0"/>
                <a:cs typeface="Calibri" panose="020F0502020204030204" pitchFamily="34" charset="0"/>
              </a:rPr>
              <a:t> geht es zur</a:t>
            </a:r>
            <a:r>
              <a:rPr lang="de-DE" sz="2000" i="1" dirty="0">
                <a:solidFill>
                  <a:schemeClr val="accent1"/>
                </a:solidFill>
                <a:latin typeface="Source Sans Pro" panose="020B0503030403020204" pitchFamily="34" charset="0"/>
                <a:ea typeface="Source Sans Pro" panose="020B0503030403020204" pitchFamily="34" charset="0"/>
                <a:cs typeface="Calibri" panose="020F0502020204030204" pitchFamily="34" charset="0"/>
              </a:rPr>
              <a:t> </a:t>
            </a:r>
            <a:r>
              <a:rPr lang="de-DE" sz="2000" dirty="0">
                <a:solidFill>
                  <a:schemeClr val="accent1"/>
                </a:solidFill>
                <a:latin typeface="Source Sans Pro" panose="020B0503030403020204" pitchFamily="34" charset="0"/>
                <a:ea typeface="Source Sans Pro" panose="020B0503030403020204" pitchFamily="34" charset="0"/>
                <a:cs typeface="Calibri" panose="020F0502020204030204" pitchFamily="34" charset="0"/>
              </a:rPr>
              <a:t>Website des Senats.</a:t>
            </a:r>
          </a:p>
          <a:p>
            <a:pPr marL="0" indent="0" algn="ctr">
              <a:buNone/>
            </a:pPr>
            <a:r>
              <a:rPr lang="de-DE" sz="2000" dirty="0">
                <a:solidFill>
                  <a:schemeClr val="accent5">
                    <a:lumMod val="50000"/>
                  </a:schemeClr>
                </a:solidFill>
                <a:latin typeface="Source Sans Pro" panose="020B0503030403020204" pitchFamily="34" charset="0"/>
                <a:ea typeface="Source Sans Pro" panose="020B050303040302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Twitter</a:t>
            </a:r>
            <a:r>
              <a:rPr lang="de-DE" sz="2000" dirty="0">
                <a:solidFill>
                  <a:schemeClr val="accent1"/>
                </a:solidFill>
                <a:latin typeface="Source Sans Pro" panose="020B0503030403020204" pitchFamily="34" charset="0"/>
                <a:ea typeface="Source Sans Pro" panose="020B0503030403020204" pitchFamily="34" charset="0"/>
                <a:cs typeface="Calibri" panose="020F0502020204030204" pitchFamily="34" charset="0"/>
              </a:rPr>
              <a:t> | </a:t>
            </a:r>
            <a:r>
              <a:rPr lang="de-DE" sz="2000" dirty="0">
                <a:solidFill>
                  <a:schemeClr val="accent5">
                    <a:lumMod val="50000"/>
                  </a:schemeClr>
                </a:solidFill>
                <a:latin typeface="Source Sans Pro" panose="020B0503030403020204" pitchFamily="34" charset="0"/>
                <a:ea typeface="Source Sans Pro" panose="020B0503030403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Instagram</a:t>
            </a:r>
            <a:endParaRPr lang="de-DE" sz="2000" dirty="0">
              <a:solidFill>
                <a:schemeClr val="accent5">
                  <a:lumMod val="50000"/>
                </a:schemeClr>
              </a:solidFill>
              <a:latin typeface="Source Sans Pro" panose="020B0503030403020204" pitchFamily="34" charset="0"/>
              <a:ea typeface="Source Sans Pro" panose="020B0503030403020204" pitchFamily="34" charset="0"/>
              <a:cs typeface="Calibri" panose="020F0502020204030204" pitchFamily="34" charset="0"/>
            </a:endParaRPr>
          </a:p>
          <a:p>
            <a:pPr marL="0" indent="0">
              <a:buNone/>
            </a:pPr>
            <a:endParaRPr lang="de-DE" sz="1650" dirty="0"/>
          </a:p>
          <a:p>
            <a:pPr marL="0" indent="0">
              <a:buNone/>
            </a:pPr>
            <a:endParaRPr lang="de-DE" sz="500" dirty="0"/>
          </a:p>
          <a:p>
            <a:pPr marL="0" indent="0">
              <a:buNone/>
            </a:pPr>
            <a:endParaRPr lang="de-DE" sz="1650" dirty="0"/>
          </a:p>
        </p:txBody>
      </p:sp>
      <p:pic>
        <p:nvPicPr>
          <p:cNvPr id="5" name="Grafik 4">
            <a:extLst>
              <a:ext uri="{FF2B5EF4-FFF2-40B4-BE49-F238E27FC236}">
                <a16:creationId xmlns:a16="http://schemas.microsoft.com/office/drawing/2014/main" id="{6D99AB0B-0560-CF9C-5C64-4284D420F80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527834" y="2665995"/>
            <a:ext cx="3116715" cy="555693"/>
          </a:xfrm>
          <a:prstGeom prst="rect">
            <a:avLst/>
          </a:prstGeom>
        </p:spPr>
      </p:pic>
      <p:sp>
        <p:nvSpPr>
          <p:cNvPr id="6" name="Textplatzhalter 2">
            <a:extLst>
              <a:ext uri="{FF2B5EF4-FFF2-40B4-BE49-F238E27FC236}">
                <a16:creationId xmlns:a16="http://schemas.microsoft.com/office/drawing/2014/main" id="{5A5B4A27-3A94-DF75-711A-041C4E4FD4CF}"/>
              </a:ext>
            </a:extLst>
          </p:cNvPr>
          <p:cNvSpPr txBox="1">
            <a:spLocks/>
          </p:cNvSpPr>
          <p:nvPr/>
        </p:nvSpPr>
        <p:spPr>
          <a:xfrm>
            <a:off x="5927793" y="1964230"/>
            <a:ext cx="4595131" cy="3971119"/>
          </a:xfrm>
          <a:prstGeom prst="rect">
            <a:avLst/>
          </a:prstGeom>
        </p:spPr>
        <p:txBody>
          <a:bodyPr vert="horz" lIns="68580" tIns="34290" rIns="68580" bIns="3429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r>
              <a:rPr lang="de-DE" dirty="0">
                <a:solidFill>
                  <a:schemeClr val="accent1"/>
                </a:solidFill>
                <a:latin typeface="Source Sans Pro" panose="020B0503030403020204" pitchFamily="34" charset="0"/>
                <a:ea typeface="Source Sans Pro" panose="020B0503030403020204" pitchFamily="34" charset="0"/>
                <a:cs typeface="Calibri" panose="020F0502020204030204" pitchFamily="34" charset="0"/>
              </a:rPr>
              <a:t>Erstellt durch:</a:t>
            </a:r>
          </a:p>
          <a:p>
            <a:pPr marL="0" indent="0" algn="ctr">
              <a:buNone/>
            </a:pPr>
            <a:endParaRPr lang="de-DE" sz="3600" dirty="0">
              <a:solidFill>
                <a:schemeClr val="accent1"/>
              </a:solidFill>
              <a:latin typeface="Source Sans Pro" panose="020B0503030403020204" pitchFamily="34" charset="0"/>
              <a:ea typeface="Source Sans Pro" panose="020B0503030403020204" pitchFamily="34" charset="0"/>
              <a:cs typeface="Calibri" panose="020F0502020204030204" pitchFamily="34" charset="0"/>
            </a:endParaRPr>
          </a:p>
          <a:p>
            <a:pPr marL="0" indent="0" algn="ctr">
              <a:buNone/>
            </a:pPr>
            <a:endParaRPr lang="de-DE" sz="3600" dirty="0">
              <a:solidFill>
                <a:schemeClr val="accent1"/>
              </a:solidFill>
              <a:latin typeface="Source Sans Pro" panose="020B0503030403020204" pitchFamily="34" charset="0"/>
              <a:ea typeface="Source Sans Pro" panose="020B0503030403020204" pitchFamily="34" charset="0"/>
              <a:cs typeface="Calibri" panose="020F0502020204030204" pitchFamily="34" charset="0"/>
            </a:endParaRPr>
          </a:p>
          <a:p>
            <a:pPr marL="0" indent="0" algn="ctr">
              <a:buNone/>
            </a:pPr>
            <a:r>
              <a:rPr lang="de-DE" sz="2000" dirty="0">
                <a:solidFill>
                  <a:schemeClr val="accent5">
                    <a:lumMod val="50000"/>
                  </a:schemeClr>
                </a:solidFill>
                <a:latin typeface="Source Sans Pro" panose="020B0503030403020204" pitchFamily="34" charset="0"/>
                <a:ea typeface="Source Sans Pro" panose="020B0503030403020204" pitchFamily="34" charset="0"/>
                <a:cs typeface="Calibri" panose="020F0502020204030204" pitchFamily="34" charset="0"/>
                <a:hlinkClick r:id="rId9">
                  <a:extLst>
                    <a:ext uri="{A12FA001-AC4F-418D-AE19-62706E023703}">
                      <ahyp:hlinkClr xmlns:ahyp="http://schemas.microsoft.com/office/drawing/2018/hyperlinkcolor" val="tx"/>
                    </a:ext>
                  </a:extLst>
                </a:hlinkClick>
              </a:rPr>
              <a:t>Hier</a:t>
            </a:r>
            <a:r>
              <a:rPr lang="de-DE" sz="2000" dirty="0">
                <a:solidFill>
                  <a:schemeClr val="accent1"/>
                </a:solidFill>
                <a:latin typeface="Source Sans Pro" panose="020B0503030403020204" pitchFamily="34" charset="0"/>
                <a:ea typeface="Source Sans Pro" panose="020B0503030403020204" pitchFamily="34" charset="0"/>
                <a:cs typeface="Calibri" panose="020F0502020204030204" pitchFamily="34" charset="0"/>
              </a:rPr>
              <a:t> geht es zur</a:t>
            </a:r>
            <a:r>
              <a:rPr lang="de-DE" sz="2000" i="1" dirty="0">
                <a:solidFill>
                  <a:schemeClr val="accent1"/>
                </a:solidFill>
                <a:latin typeface="Source Sans Pro" panose="020B0503030403020204" pitchFamily="34" charset="0"/>
                <a:ea typeface="Source Sans Pro" panose="020B0503030403020204" pitchFamily="34" charset="0"/>
                <a:cs typeface="Calibri" panose="020F0502020204030204" pitchFamily="34" charset="0"/>
              </a:rPr>
              <a:t> </a:t>
            </a:r>
            <a:r>
              <a:rPr lang="de-DE" sz="2000" dirty="0">
                <a:solidFill>
                  <a:schemeClr val="accent1"/>
                </a:solidFill>
                <a:latin typeface="Source Sans Pro" panose="020B0503030403020204" pitchFamily="34" charset="0"/>
                <a:ea typeface="Source Sans Pro" panose="020B0503030403020204" pitchFamily="34" charset="0"/>
                <a:cs typeface="Calibri" panose="020F0502020204030204" pitchFamily="34" charset="0"/>
              </a:rPr>
              <a:t>Website von </a:t>
            </a:r>
            <a:r>
              <a:rPr lang="de-DE" sz="2000" dirty="0" err="1">
                <a:solidFill>
                  <a:schemeClr val="accent1"/>
                </a:solidFill>
                <a:latin typeface="Source Sans Pro" panose="020B0503030403020204" pitchFamily="34" charset="0"/>
                <a:ea typeface="Source Sans Pro" panose="020B0503030403020204" pitchFamily="34" charset="0"/>
                <a:cs typeface="Calibri" panose="020F0502020204030204" pitchFamily="34" charset="0"/>
              </a:rPr>
              <a:t>planpolitik</a:t>
            </a:r>
            <a:r>
              <a:rPr lang="de-DE" sz="2000" dirty="0">
                <a:solidFill>
                  <a:schemeClr val="accent1"/>
                </a:solidFill>
                <a:latin typeface="Source Sans Pro" panose="020B0503030403020204" pitchFamily="34" charset="0"/>
                <a:ea typeface="Source Sans Pro" panose="020B0503030403020204" pitchFamily="34" charset="0"/>
                <a:cs typeface="Calibri" panose="020F0502020204030204" pitchFamily="34" charset="0"/>
              </a:rPr>
              <a:t>.</a:t>
            </a:r>
          </a:p>
          <a:p>
            <a:pPr marL="0" indent="0" algn="ctr">
              <a:buNone/>
            </a:pPr>
            <a:r>
              <a:rPr lang="de-DE" sz="2000" dirty="0">
                <a:solidFill>
                  <a:schemeClr val="accent5">
                    <a:lumMod val="50000"/>
                  </a:schemeClr>
                </a:solidFill>
                <a:latin typeface="Source Sans Pro" panose="020B0503030403020204" pitchFamily="34" charset="0"/>
                <a:ea typeface="Source Sans Pro" panose="020B0503030403020204" pitchFamily="34" charset="0"/>
                <a:cs typeface="Calibri" panose="020F0502020204030204" pitchFamily="34" charset="0"/>
                <a:hlinkClick r:id="rId10">
                  <a:extLst>
                    <a:ext uri="{A12FA001-AC4F-418D-AE19-62706E023703}">
                      <ahyp:hlinkClr xmlns:ahyp="http://schemas.microsoft.com/office/drawing/2018/hyperlinkcolor" val="tx"/>
                    </a:ext>
                  </a:extLst>
                </a:hlinkClick>
              </a:rPr>
              <a:t>Instagram</a:t>
            </a:r>
            <a:endParaRPr lang="de-DE" sz="2000" dirty="0">
              <a:solidFill>
                <a:schemeClr val="accent5">
                  <a:lumMod val="50000"/>
                </a:schemeClr>
              </a:solidFill>
              <a:latin typeface="Source Sans Pro" panose="020B0503030403020204" pitchFamily="34" charset="0"/>
              <a:ea typeface="Source Sans Pro" panose="020B0503030403020204" pitchFamily="34" charset="0"/>
              <a:cs typeface="Calibri" panose="020F0502020204030204" pitchFamily="34" charset="0"/>
            </a:endParaRPr>
          </a:p>
          <a:p>
            <a:pPr marL="0" indent="0">
              <a:buNone/>
            </a:pPr>
            <a:r>
              <a:rPr lang="de-DE" sz="1650" dirty="0"/>
              <a:t> </a:t>
            </a:r>
          </a:p>
          <a:p>
            <a:endParaRPr lang="de-DE" sz="1650" dirty="0"/>
          </a:p>
        </p:txBody>
      </p:sp>
      <p:pic>
        <p:nvPicPr>
          <p:cNvPr id="9" name="Grafik 8" descr="Ein Bild, das Text, Screenshot, Schrift, Uhr enthält.&#10;&#10;Automatisch generierte Beschreibung">
            <a:extLst>
              <a:ext uri="{FF2B5EF4-FFF2-40B4-BE49-F238E27FC236}">
                <a16:creationId xmlns:a16="http://schemas.microsoft.com/office/drawing/2014/main" id="{444F97AC-DCB3-25F1-12DA-C45DCD6688C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81742" y="2665995"/>
            <a:ext cx="3331424" cy="554258"/>
          </a:xfrm>
          <a:prstGeom prst="rect">
            <a:avLst/>
          </a:prstGeom>
        </p:spPr>
      </p:pic>
    </p:spTree>
    <p:extLst>
      <p:ext uri="{BB962C8B-B14F-4D97-AF65-F5344CB8AC3E}">
        <p14:creationId xmlns:p14="http://schemas.microsoft.com/office/powerpoint/2010/main" val="3551505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dirty="0">
                <a:solidFill>
                  <a:schemeClr val="tx1"/>
                </a:solidFill>
              </a:rPr>
              <a:t>Was ist ein Planspiel?</a:t>
            </a:r>
            <a:endParaRPr lang="en-GB" dirty="0">
              <a:solidFill>
                <a:schemeClr val="tx1"/>
              </a:solidFill>
            </a:endParaRPr>
          </a:p>
        </p:txBody>
      </p:sp>
      <p:sp>
        <p:nvSpPr>
          <p:cNvPr id="3" name="Textplatzhalter 2">
            <a:extLst>
              <a:ext uri="{FF2B5EF4-FFF2-40B4-BE49-F238E27FC236}">
                <a16:creationId xmlns:a16="http://schemas.microsoft.com/office/drawing/2014/main" id="{DA66DA62-6B0E-426B-A2DD-B89AA182D0E3}"/>
              </a:ext>
            </a:extLst>
          </p:cNvPr>
          <p:cNvSpPr>
            <a:spLocks noGrp="1"/>
          </p:cNvSpPr>
          <p:nvPr>
            <p:ph type="body" sz="quarter" idx="11"/>
          </p:nvPr>
        </p:nvSpPr>
        <p:spPr>
          <a:xfrm>
            <a:off x="2488866" y="1288226"/>
            <a:ext cx="7214268" cy="5018088"/>
          </a:xfrm>
        </p:spPr>
        <p:txBody>
          <a:bodyPr>
            <a:normAutofit/>
          </a:bodyPr>
          <a:lstStyle/>
          <a:p>
            <a:pPr marL="0" indent="0">
              <a:buNone/>
            </a:pPr>
            <a:r>
              <a:rPr lang="de-DE" b="1" dirty="0"/>
              <a:t>Szenario</a:t>
            </a:r>
            <a:r>
              <a:rPr lang="de-DE" dirty="0"/>
              <a:t> | Ist für alle gleich!</a:t>
            </a:r>
          </a:p>
          <a:p>
            <a:pPr marL="0" indent="0">
              <a:buNone/>
            </a:pPr>
            <a:r>
              <a:rPr lang="de-DE" dirty="0">
                <a:solidFill>
                  <a:schemeClr val="accent1"/>
                </a:solidFill>
              </a:rPr>
              <a:t>Fake News und </a:t>
            </a:r>
            <a:r>
              <a:rPr lang="de-DE" dirty="0" err="1">
                <a:solidFill>
                  <a:schemeClr val="accent1"/>
                </a:solidFill>
              </a:rPr>
              <a:t>Hate</a:t>
            </a:r>
            <a:r>
              <a:rPr lang="de-DE" dirty="0">
                <a:solidFill>
                  <a:schemeClr val="accent1"/>
                </a:solidFill>
              </a:rPr>
              <a:t> Speech verbreiten sich sehr schnell in sozialen Netzwerken. Die EU möchte das Problem mit einer neuen Verordnung angehen.  </a:t>
            </a:r>
          </a:p>
          <a:p>
            <a:pPr marL="0" indent="0">
              <a:buNone/>
            </a:pPr>
            <a:endParaRPr lang="de-DE" dirty="0"/>
          </a:p>
          <a:p>
            <a:pPr marL="0" indent="0">
              <a:buNone/>
            </a:pPr>
            <a:r>
              <a:rPr lang="de-DE" b="1" dirty="0"/>
              <a:t>Rollen</a:t>
            </a:r>
            <a:r>
              <a:rPr lang="de-DE" dirty="0"/>
              <a:t> | Sind individuell!</a:t>
            </a:r>
          </a:p>
          <a:p>
            <a:pPr marL="0" indent="0">
              <a:buNone/>
            </a:pPr>
            <a:r>
              <a:rPr lang="de-DE" dirty="0">
                <a:solidFill>
                  <a:schemeClr val="accent1"/>
                </a:solidFill>
              </a:rPr>
              <a:t>Ihr spielt alle </a:t>
            </a:r>
            <a:r>
              <a:rPr lang="de-DE" dirty="0" err="1">
                <a:solidFill>
                  <a:schemeClr val="accent1"/>
                </a:solidFill>
              </a:rPr>
              <a:t>Minister_innen</a:t>
            </a:r>
            <a:r>
              <a:rPr lang="de-DE" dirty="0">
                <a:solidFill>
                  <a:schemeClr val="accent1"/>
                </a:solidFill>
              </a:rPr>
              <a:t>, </a:t>
            </a:r>
            <a:r>
              <a:rPr lang="de-DE" dirty="0" err="1">
                <a:solidFill>
                  <a:schemeClr val="accent1"/>
                </a:solidFill>
              </a:rPr>
              <a:t>Staatssekretär_innen</a:t>
            </a:r>
            <a:r>
              <a:rPr lang="de-DE" dirty="0">
                <a:solidFill>
                  <a:schemeClr val="accent1"/>
                </a:solidFill>
              </a:rPr>
              <a:t> und Ständige </a:t>
            </a:r>
            <a:r>
              <a:rPr lang="de-DE" dirty="0" err="1">
                <a:solidFill>
                  <a:schemeClr val="accent1"/>
                </a:solidFill>
              </a:rPr>
              <a:t>Verterter_innen</a:t>
            </a:r>
            <a:r>
              <a:rPr lang="de-DE" dirty="0">
                <a:solidFill>
                  <a:schemeClr val="accent1"/>
                </a:solidFill>
              </a:rPr>
              <a:t> der Länder der EU. </a:t>
            </a:r>
          </a:p>
          <a:p>
            <a:pPr marL="0" indent="0">
              <a:buNone/>
            </a:pPr>
            <a:r>
              <a:rPr lang="de-DE" dirty="0">
                <a:solidFill>
                  <a:schemeClr val="accent1"/>
                </a:solidFill>
              </a:rPr>
              <a:t> </a:t>
            </a:r>
            <a:endParaRPr lang="de-DE" i="1" dirty="0"/>
          </a:p>
          <a:p>
            <a:pPr marL="0" indent="0">
              <a:buNone/>
            </a:pPr>
            <a:r>
              <a:rPr lang="de-DE" b="1" dirty="0"/>
              <a:t>Regeln</a:t>
            </a:r>
            <a:r>
              <a:rPr lang="de-DE" dirty="0"/>
              <a:t> | Müssen eingehalten werden!</a:t>
            </a:r>
          </a:p>
          <a:p>
            <a:pPr marL="0" indent="0">
              <a:buNone/>
            </a:pPr>
            <a:r>
              <a:rPr lang="de-DE" dirty="0">
                <a:solidFill>
                  <a:schemeClr val="accent1"/>
                </a:solidFill>
              </a:rPr>
              <a:t>z. B. Zeitplan, Abstimmungsregeln</a:t>
            </a:r>
          </a:p>
          <a:p>
            <a:endParaRPr lang="de-DE" dirty="0"/>
          </a:p>
          <a:p>
            <a:pPr marL="0" indent="0">
              <a:buNone/>
            </a:pPr>
            <a:endParaRPr lang="en-GB" dirty="0"/>
          </a:p>
        </p:txBody>
      </p:sp>
      <p:pic>
        <p:nvPicPr>
          <p:cNvPr id="5" name="Grafik 4" descr="Erdkugel Europa-Afrika">
            <a:extLst>
              <a:ext uri="{FF2B5EF4-FFF2-40B4-BE49-F238E27FC236}">
                <a16:creationId xmlns:a16="http://schemas.microsoft.com/office/drawing/2014/main" id="{9FC23D67-4E6B-4B8F-9BA3-BE28167CDFC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32079" y="1288226"/>
            <a:ext cx="1164141" cy="1164141"/>
          </a:xfrm>
          <a:prstGeom prst="rect">
            <a:avLst/>
          </a:prstGeom>
        </p:spPr>
      </p:pic>
      <p:pic>
        <p:nvPicPr>
          <p:cNvPr id="9" name="Grafik 8" descr="Frau">
            <a:extLst>
              <a:ext uri="{FF2B5EF4-FFF2-40B4-BE49-F238E27FC236}">
                <a16:creationId xmlns:a16="http://schemas.microsoft.com/office/drawing/2014/main" id="{EB6A3456-C9E0-4076-85FC-54173DE1091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14627" y="3437407"/>
            <a:ext cx="914400" cy="914400"/>
          </a:xfrm>
          <a:prstGeom prst="rect">
            <a:avLst/>
          </a:prstGeom>
        </p:spPr>
      </p:pic>
      <p:pic>
        <p:nvPicPr>
          <p:cNvPr id="11" name="Grafik 10" descr="Mann">
            <a:extLst>
              <a:ext uri="{FF2B5EF4-FFF2-40B4-BE49-F238E27FC236}">
                <a16:creationId xmlns:a16="http://schemas.microsoft.com/office/drawing/2014/main" id="{6F8B23E6-F32B-4311-B582-07DC1CCF8B5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81820" y="3437407"/>
            <a:ext cx="914400" cy="914400"/>
          </a:xfrm>
          <a:prstGeom prst="rect">
            <a:avLst/>
          </a:prstGeom>
        </p:spPr>
      </p:pic>
      <p:pic>
        <p:nvPicPr>
          <p:cNvPr id="13" name="Grafik 12" descr="Stoppuhr">
            <a:extLst>
              <a:ext uri="{FF2B5EF4-FFF2-40B4-BE49-F238E27FC236}">
                <a16:creationId xmlns:a16="http://schemas.microsoft.com/office/drawing/2014/main" id="{29BB2354-34B1-460B-B5CD-58015FD554C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32079" y="4942468"/>
            <a:ext cx="1164141" cy="1164141"/>
          </a:xfrm>
          <a:prstGeom prst="rect">
            <a:avLst/>
          </a:prstGeom>
        </p:spPr>
      </p:pic>
    </p:spTree>
    <p:extLst>
      <p:ext uri="{BB962C8B-B14F-4D97-AF65-F5344CB8AC3E}">
        <p14:creationId xmlns:p14="http://schemas.microsoft.com/office/powerpoint/2010/main" val="3015931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dirty="0">
                <a:solidFill>
                  <a:schemeClr val="tx1"/>
                </a:solidFill>
              </a:rPr>
              <a:t>Szenario</a:t>
            </a:r>
            <a:endParaRPr lang="en-GB" dirty="0">
              <a:solidFill>
                <a:schemeClr val="tx1"/>
              </a:solidFill>
            </a:endParaRPr>
          </a:p>
        </p:txBody>
      </p:sp>
      <p:sp>
        <p:nvSpPr>
          <p:cNvPr id="3" name="Textplatzhalter 2">
            <a:extLst>
              <a:ext uri="{FF2B5EF4-FFF2-40B4-BE49-F238E27FC236}">
                <a16:creationId xmlns:a16="http://schemas.microsoft.com/office/drawing/2014/main" id="{DA66DA62-6B0E-426B-A2DD-B89AA182D0E3}"/>
              </a:ext>
            </a:extLst>
          </p:cNvPr>
          <p:cNvSpPr>
            <a:spLocks noGrp="1"/>
          </p:cNvSpPr>
          <p:nvPr>
            <p:ph type="body" sz="quarter" idx="11"/>
          </p:nvPr>
        </p:nvSpPr>
        <p:spPr>
          <a:xfrm>
            <a:off x="646114" y="1282700"/>
            <a:ext cx="4864350" cy="5018088"/>
          </a:xfrm>
        </p:spPr>
        <p:txBody>
          <a:bodyPr>
            <a:normAutofit/>
          </a:bodyPr>
          <a:lstStyle/>
          <a:p>
            <a:pPr marL="0" indent="0">
              <a:buNone/>
            </a:pPr>
            <a:endParaRPr lang="de-DE" dirty="0"/>
          </a:p>
          <a:p>
            <a:pPr marL="0" indent="0">
              <a:buNone/>
            </a:pPr>
            <a:endParaRPr lang="de-DE" dirty="0"/>
          </a:p>
          <a:p>
            <a:pPr marL="0" indent="0">
              <a:buNone/>
            </a:pPr>
            <a:endParaRPr lang="en-GB" dirty="0"/>
          </a:p>
        </p:txBody>
      </p:sp>
      <p:sp>
        <p:nvSpPr>
          <p:cNvPr id="7" name="Textplatzhalter 2">
            <a:extLst>
              <a:ext uri="{FF2B5EF4-FFF2-40B4-BE49-F238E27FC236}">
                <a16:creationId xmlns:a16="http://schemas.microsoft.com/office/drawing/2014/main" id="{1B7C1195-7824-4D25-B1ED-FE1F644F3162}"/>
              </a:ext>
            </a:extLst>
          </p:cNvPr>
          <p:cNvSpPr txBox="1">
            <a:spLocks/>
          </p:cNvSpPr>
          <p:nvPr/>
        </p:nvSpPr>
        <p:spPr>
          <a:xfrm>
            <a:off x="1043859" y="4490936"/>
            <a:ext cx="4680671" cy="2074334"/>
          </a:xfrm>
          <a:prstGeom prst="rect">
            <a:avLst/>
          </a:prstGeom>
        </p:spPr>
        <p:txBody>
          <a:bodyPr vert="horz" lIns="91440" tIns="45720" rIns="91440" bIns="45720" rtlCol="0">
            <a:normAutofit fontScale="47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endParaRPr lang="de-DE" i="1" dirty="0">
              <a:solidFill>
                <a:schemeClr val="accent1"/>
              </a:solidFill>
            </a:endParaRPr>
          </a:p>
          <a:p>
            <a:pPr marL="0" indent="0" algn="ctr">
              <a:buNone/>
            </a:pPr>
            <a:r>
              <a:rPr lang="de-DE" sz="7600" b="1" dirty="0">
                <a:solidFill>
                  <a:schemeClr val="accent5"/>
                </a:solidFill>
              </a:rPr>
              <a:t>89 %</a:t>
            </a:r>
          </a:p>
          <a:p>
            <a:pPr marL="0" indent="0" algn="ctr">
              <a:lnSpc>
                <a:spcPct val="120000"/>
              </a:lnSpc>
              <a:spcBef>
                <a:spcPts val="400"/>
              </a:spcBef>
              <a:buNone/>
            </a:pPr>
            <a:r>
              <a:rPr lang="de-DE" sz="5500" dirty="0"/>
              <a:t>Der </a:t>
            </a:r>
            <a:r>
              <a:rPr lang="de-DE" sz="5500" dirty="0" err="1"/>
              <a:t>Bürger_innen</a:t>
            </a:r>
            <a:r>
              <a:rPr lang="de-DE" sz="5500" dirty="0"/>
              <a:t> wollen, dass Plattformen mehr gegen Fake News tun. </a:t>
            </a:r>
          </a:p>
        </p:txBody>
      </p:sp>
      <p:pic>
        <p:nvPicPr>
          <p:cNvPr id="5" name="Grafik 4">
            <a:extLst>
              <a:ext uri="{FF2B5EF4-FFF2-40B4-BE49-F238E27FC236}">
                <a16:creationId xmlns:a16="http://schemas.microsoft.com/office/drawing/2014/main" id="{E754E119-ED64-4CA7-8B57-07DB86298F33}"/>
              </a:ext>
            </a:extLst>
          </p:cNvPr>
          <p:cNvPicPr>
            <a:picLocks noChangeAspect="1"/>
          </p:cNvPicPr>
          <p:nvPr/>
        </p:nvPicPr>
        <p:blipFill rotWithShape="1">
          <a:blip r:embed="rId3">
            <a:clrChange>
              <a:clrFrom>
                <a:srgbClr val="FFFFFF"/>
              </a:clrFrom>
              <a:clrTo>
                <a:srgbClr val="FFFFFF">
                  <a:alpha val="0"/>
                </a:srgbClr>
              </a:clrTo>
            </a:clrChange>
            <a:duotone>
              <a:prstClr val="black"/>
              <a:schemeClr val="accent1">
                <a:tint val="45000"/>
                <a:satMod val="400000"/>
              </a:schemeClr>
            </a:duotone>
            <a:alphaModFix/>
          </a:blip>
          <a:srcRect l="19275" t="5509" r="11531"/>
          <a:stretch/>
        </p:blipFill>
        <p:spPr>
          <a:xfrm>
            <a:off x="6129604" y="1795910"/>
            <a:ext cx="4013384" cy="3991667"/>
          </a:xfrm>
          <a:prstGeom prst="rect">
            <a:avLst/>
          </a:prstGeom>
        </p:spPr>
      </p:pic>
      <p:sp>
        <p:nvSpPr>
          <p:cNvPr id="6" name="Textfeld 5">
            <a:extLst>
              <a:ext uri="{FF2B5EF4-FFF2-40B4-BE49-F238E27FC236}">
                <a16:creationId xmlns:a16="http://schemas.microsoft.com/office/drawing/2014/main" id="{E045B238-7DE6-40BE-859C-B36EA999E2AB}"/>
              </a:ext>
            </a:extLst>
          </p:cNvPr>
          <p:cNvSpPr txBox="1"/>
          <p:nvPr/>
        </p:nvSpPr>
        <p:spPr>
          <a:xfrm>
            <a:off x="1043859" y="1307558"/>
            <a:ext cx="4680671" cy="1454757"/>
          </a:xfrm>
          <a:prstGeom prst="rect">
            <a:avLst/>
          </a:prstGeom>
          <a:noFill/>
        </p:spPr>
        <p:txBody>
          <a:bodyPr wrap="square" rtlCol="0">
            <a:spAutoFit/>
          </a:bodyPr>
          <a:lstStyle/>
          <a:p>
            <a:pPr algn="ctr">
              <a:lnSpc>
                <a:spcPct val="80000"/>
              </a:lnSpc>
              <a:spcBef>
                <a:spcPts val="1000"/>
              </a:spcBef>
              <a:buClr>
                <a:schemeClr val="accent1"/>
              </a:buClr>
              <a:buSzPct val="80000"/>
            </a:pPr>
            <a:r>
              <a:rPr lang="de-DE" sz="3600" b="1" dirty="0">
                <a:solidFill>
                  <a:schemeClr val="accent5"/>
                </a:solidFill>
                <a:latin typeface="Arial" panose="020B0604020202020204" pitchFamily="34" charset="0"/>
                <a:cs typeface="Arial" panose="020B0604020202020204" pitchFamily="34" charset="0"/>
              </a:rPr>
              <a:t>83 %</a:t>
            </a:r>
          </a:p>
          <a:p>
            <a:pPr algn="ctr">
              <a:lnSpc>
                <a:spcPct val="80000"/>
              </a:lnSpc>
              <a:spcBef>
                <a:spcPts val="400"/>
              </a:spcBef>
              <a:buClr>
                <a:schemeClr val="accent1"/>
              </a:buClr>
              <a:buSzPct val="80000"/>
            </a:pPr>
            <a:r>
              <a:rPr lang="de-DE" sz="2200" dirty="0">
                <a:latin typeface="Arial" panose="020B0604020202020204" pitchFamily="34" charset="0"/>
                <a:cs typeface="Arial" panose="020B0604020202020204" pitchFamily="34" charset="0"/>
              </a:rPr>
              <a:t>aller jungen Menschen in der EU nutzen soziale Netzwerke.</a:t>
            </a:r>
          </a:p>
          <a:p>
            <a:pPr algn="ctr"/>
            <a:endParaRPr lang="de-DE" i="1" dirty="0">
              <a:solidFill>
                <a:schemeClr val="accent1"/>
              </a:solidFill>
            </a:endParaRPr>
          </a:p>
        </p:txBody>
      </p:sp>
      <p:sp>
        <p:nvSpPr>
          <p:cNvPr id="10" name="Textfeld 9">
            <a:extLst>
              <a:ext uri="{FF2B5EF4-FFF2-40B4-BE49-F238E27FC236}">
                <a16:creationId xmlns:a16="http://schemas.microsoft.com/office/drawing/2014/main" id="{B3F67157-9BD9-4A94-BE5B-1F65AC7AE54D}"/>
              </a:ext>
            </a:extLst>
          </p:cNvPr>
          <p:cNvSpPr txBox="1"/>
          <p:nvPr/>
        </p:nvSpPr>
        <p:spPr>
          <a:xfrm>
            <a:off x="1048745" y="2934670"/>
            <a:ext cx="4678228" cy="1664045"/>
          </a:xfrm>
          <a:prstGeom prst="rect">
            <a:avLst/>
          </a:prstGeom>
          <a:noFill/>
        </p:spPr>
        <p:txBody>
          <a:bodyPr wrap="square" rtlCol="0">
            <a:spAutoFit/>
          </a:bodyPr>
          <a:lstStyle/>
          <a:p>
            <a:pPr algn="ctr">
              <a:lnSpc>
                <a:spcPct val="80000"/>
              </a:lnSpc>
              <a:spcBef>
                <a:spcPts val="1000"/>
              </a:spcBef>
              <a:buClr>
                <a:schemeClr val="accent1"/>
              </a:buClr>
              <a:buSzPct val="80000"/>
            </a:pPr>
            <a:r>
              <a:rPr lang="de-DE" sz="3600" b="1" dirty="0">
                <a:solidFill>
                  <a:schemeClr val="accent5"/>
                </a:solidFill>
                <a:latin typeface="Arial" panose="020B0604020202020204" pitchFamily="34" charset="0"/>
                <a:cs typeface="Arial" panose="020B0604020202020204" pitchFamily="34" charset="0"/>
              </a:rPr>
              <a:t>65 %</a:t>
            </a:r>
          </a:p>
          <a:p>
            <a:pPr algn="ctr">
              <a:spcBef>
                <a:spcPts val="400"/>
              </a:spcBef>
            </a:pPr>
            <a:r>
              <a:rPr lang="de-DE" sz="2600" dirty="0">
                <a:latin typeface="Arial" panose="020B0604020202020204" pitchFamily="34" charset="0"/>
                <a:cs typeface="Arial" panose="020B0604020202020204" pitchFamily="34" charset="0"/>
              </a:rPr>
              <a:t>aller </a:t>
            </a:r>
            <a:r>
              <a:rPr lang="de-DE" sz="2600" dirty="0" err="1">
                <a:latin typeface="Arial" panose="020B0604020202020204" pitchFamily="34" charset="0"/>
                <a:cs typeface="Arial" panose="020B0604020202020204" pitchFamily="34" charset="0"/>
              </a:rPr>
              <a:t>Nutzer_innen</a:t>
            </a:r>
            <a:r>
              <a:rPr lang="de-DE" sz="2600" dirty="0">
                <a:latin typeface="Arial" panose="020B0604020202020204" pitchFamily="34" charset="0"/>
                <a:cs typeface="Arial" panose="020B0604020202020204" pitchFamily="34" charset="0"/>
              </a:rPr>
              <a:t> fühlen sich im Internet nicht sicher..</a:t>
            </a:r>
          </a:p>
          <a:p>
            <a:pPr algn="ctr"/>
            <a:endParaRPr lang="de-DE" i="1" dirty="0">
              <a:solidFill>
                <a:schemeClr val="accent1"/>
              </a:solidFill>
            </a:endParaRPr>
          </a:p>
        </p:txBody>
      </p:sp>
    </p:spTree>
    <p:extLst>
      <p:ext uri="{BB962C8B-B14F-4D97-AF65-F5344CB8AC3E}">
        <p14:creationId xmlns:p14="http://schemas.microsoft.com/office/powerpoint/2010/main" val="2826577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5513C048-921F-A54F-94E1-E4128016C579}"/>
              </a:ext>
            </a:extLst>
          </p:cNvPr>
          <p:cNvSpPr>
            <a:spLocks noGrp="1"/>
          </p:cNvSpPr>
          <p:nvPr>
            <p:ph type="title"/>
          </p:nvPr>
        </p:nvSpPr>
        <p:spPr>
          <a:xfrm>
            <a:off x="644769" y="278704"/>
            <a:ext cx="8229600" cy="1143000"/>
          </a:xfrm>
        </p:spPr>
        <p:txBody>
          <a:bodyPr>
            <a:normAutofit/>
          </a:bodyPr>
          <a:lstStyle/>
          <a:p>
            <a:r>
              <a:rPr lang="de-DE" sz="3200" dirty="0">
                <a:solidFill>
                  <a:schemeClr val="tx2">
                    <a:lumMod val="75000"/>
                  </a:schemeClr>
                </a:solidFill>
              </a:rPr>
              <a:t>Was sind Fake News?</a:t>
            </a:r>
          </a:p>
        </p:txBody>
      </p:sp>
      <p:sp>
        <p:nvSpPr>
          <p:cNvPr id="4" name="AutoShape 2">
            <a:extLst>
              <a:ext uri="{FF2B5EF4-FFF2-40B4-BE49-F238E27FC236}">
                <a16:creationId xmlns:a16="http://schemas.microsoft.com/office/drawing/2014/main" id="{F15767C9-D5EC-9740-9284-FAE1927FC62C}"/>
              </a:ext>
            </a:extLst>
          </p:cNvPr>
          <p:cNvSpPr>
            <a:spLocks noChangeArrowheads="1"/>
          </p:cNvSpPr>
          <p:nvPr/>
        </p:nvSpPr>
        <p:spPr bwMode="auto">
          <a:xfrm>
            <a:off x="8461544" y="987939"/>
            <a:ext cx="1874520" cy="1154431"/>
          </a:xfrm>
          <a:prstGeom prst="roundRect">
            <a:avLst>
              <a:gd name="adj" fmla="val 16667"/>
            </a:avLst>
          </a:prstGeom>
          <a:solidFill>
            <a:srgbClr val="FFFFFF"/>
          </a:solidFill>
          <a:ln w="25400" algn="ctr">
            <a:solidFill>
              <a:srgbClr val="B0DAD8"/>
            </a:solidFill>
            <a:round/>
            <a:headEnd/>
            <a:tailEnd/>
          </a:ln>
          <a:effectLst/>
          <a:extLst>
            <a:ext uri="{AF507438-7753-43E0-B8FC-AC1667EBCBE1}">
              <a14:hiddenEffects xmlns:a14="http://schemas.microsoft.com/office/drawing/2010/main">
                <a:effectLst>
                  <a:outerShdw dist="35921" dir="2700000" algn="ctr" rotWithShape="0">
                    <a:srgbClr val="014C91"/>
                  </a:outerShdw>
                </a:effectLst>
              </a14:hiddenEffects>
            </a:ext>
          </a:extLst>
        </p:spPr>
        <p:txBody>
          <a:bodyPr vert="horz" wrap="square" lIns="27432" tIns="27432" rIns="27432" bIns="27432" numCol="1" anchor="t" anchorCtr="0" compatLnSpc="1">
            <a:prstTxWarp prst="textNoShape">
              <a:avLst/>
            </a:prstTxWarp>
          </a:bodyPr>
          <a:lstStyle/>
          <a:p>
            <a:pPr defTabSz="685800" eaLnBrk="0" fontAlgn="base" hangingPunct="0">
              <a:spcBef>
                <a:spcPct val="0"/>
              </a:spcBef>
              <a:spcAft>
                <a:spcPct val="0"/>
              </a:spcAft>
            </a:pPr>
            <a:endParaRPr lang="de-DE" altLang="de-DE" sz="1350">
              <a:latin typeface="Arial" panose="020B0604020202020204" pitchFamily="34" charset="0"/>
            </a:endParaRPr>
          </a:p>
        </p:txBody>
      </p:sp>
      <p:sp>
        <p:nvSpPr>
          <p:cNvPr id="7" name="Text Box 3">
            <a:extLst>
              <a:ext uri="{FF2B5EF4-FFF2-40B4-BE49-F238E27FC236}">
                <a16:creationId xmlns:a16="http://schemas.microsoft.com/office/drawing/2014/main" id="{BCCD394F-AB61-264B-A0BA-E90D9F43BD13}"/>
              </a:ext>
            </a:extLst>
          </p:cNvPr>
          <p:cNvSpPr txBox="1">
            <a:spLocks noChangeArrowheads="1"/>
          </p:cNvSpPr>
          <p:nvPr/>
        </p:nvSpPr>
        <p:spPr bwMode="auto">
          <a:xfrm>
            <a:off x="8718956" y="1133938"/>
            <a:ext cx="1359694" cy="514350"/>
          </a:xfrm>
          <a:prstGeom prst="rect">
            <a:avLst/>
          </a:prstGeom>
          <a:noFill/>
          <a:ln>
            <a:noFill/>
          </a:ln>
          <a:effectLst/>
          <a:extLst>
            <a:ext uri="{909E8E84-426E-40DD-AFC4-6F175D3DCCD1}">
              <a14:hiddenFill xmlns:a14="http://schemas.microsoft.com/office/drawing/2010/main">
                <a:solidFill>
                  <a:srgbClr val="38A19C"/>
                </a:solidFill>
              </a14:hiddenFill>
            </a:ext>
            <a:ext uri="{91240B29-F687-4F45-9708-019B960494DF}">
              <a14:hiddenLine xmlns:a14="http://schemas.microsoft.com/office/drawing/2010/main" w="25400" algn="ctr">
                <a:solidFill>
                  <a:srgbClr val="014C91"/>
                </a:solidFill>
                <a:miter lim="800000"/>
                <a:headEnd/>
                <a:tailEnd/>
              </a14:hiddenLine>
            </a:ext>
            <a:ext uri="{AF507438-7753-43E0-B8FC-AC1667EBCBE1}">
              <a14:hiddenEffects xmlns:a14="http://schemas.microsoft.com/office/drawing/2010/main">
                <a:effectLst>
                  <a:outerShdw dist="35921" dir="2700000" algn="ctr" rotWithShape="0">
                    <a:srgbClr val="014C91"/>
                  </a:outerShdw>
                </a:effectLst>
              </a14:hiddenEffects>
            </a:ext>
          </a:extLst>
        </p:spPr>
        <p:txBody>
          <a:bodyPr vert="horz" wrap="square" lIns="27432" tIns="27432" rIns="27432" bIns="27432" numCol="1" anchor="t" anchorCtr="0" compatLnSpc="1">
            <a:prstTxWarp prst="textNoShape">
              <a:avLst/>
            </a:prstTxWarp>
          </a:bodyPr>
          <a:lstStyle/>
          <a:p>
            <a:pPr algn="ctr" defTabSz="685800" eaLnBrk="0" fontAlgn="base" hangingPunct="0">
              <a:spcBef>
                <a:spcPct val="0"/>
              </a:spcBef>
              <a:spcAft>
                <a:spcPct val="0"/>
              </a:spcAft>
            </a:pPr>
            <a:r>
              <a:rPr lang="de-DE" altLang="de-DE" sz="2700" b="1" dirty="0">
                <a:solidFill>
                  <a:srgbClr val="B61923"/>
                </a:solidFill>
                <a:latin typeface="Source Sans Pro" panose="020B0503030403020204" pitchFamily="34" charset="0"/>
              </a:rPr>
              <a:t>Fake News</a:t>
            </a:r>
            <a:endParaRPr lang="de-DE" altLang="de-DE" sz="2400" dirty="0">
              <a:latin typeface="Arial" panose="020B0604020202020204" pitchFamily="34" charset="0"/>
            </a:endParaRPr>
          </a:p>
        </p:txBody>
      </p:sp>
      <p:pic>
        <p:nvPicPr>
          <p:cNvPr id="10" name="Grafik 9" descr="Ein Bild, das Text, Schild, Vektorgrafiken enthält.&#10;&#10;Automatisch generierte Beschreibung">
            <a:extLst>
              <a:ext uri="{FF2B5EF4-FFF2-40B4-BE49-F238E27FC236}">
                <a16:creationId xmlns:a16="http://schemas.microsoft.com/office/drawing/2014/main" id="{4867618F-C1CC-F24E-8EB7-967B00C8D2B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96269" y="484657"/>
            <a:ext cx="842225" cy="842225"/>
          </a:xfrm>
          <a:prstGeom prst="rect">
            <a:avLst/>
          </a:prstGeom>
        </p:spPr>
      </p:pic>
      <p:sp>
        <p:nvSpPr>
          <p:cNvPr id="12" name="TextBox 2">
            <a:extLst>
              <a:ext uri="{FF2B5EF4-FFF2-40B4-BE49-F238E27FC236}">
                <a16:creationId xmlns:a16="http://schemas.microsoft.com/office/drawing/2014/main" id="{092DC698-23BB-624D-B297-AB5E10DB1D94}"/>
              </a:ext>
            </a:extLst>
          </p:cNvPr>
          <p:cNvSpPr txBox="1"/>
          <p:nvPr/>
        </p:nvSpPr>
        <p:spPr>
          <a:xfrm>
            <a:off x="644768" y="1833616"/>
            <a:ext cx="8293726" cy="3584379"/>
          </a:xfrm>
          <a:prstGeom prst="rect">
            <a:avLst/>
          </a:prstGeom>
          <a:noFill/>
        </p:spPr>
        <p:txBody>
          <a:bodyPr wrap="square" rtlCol="0">
            <a:spAutoFit/>
          </a:bodyPr>
          <a:lstStyle/>
          <a:p>
            <a:pPr marL="342900" indent="-342900">
              <a:lnSpc>
                <a:spcPct val="150000"/>
              </a:lnSpc>
              <a:buFont typeface="Wingdings" pitchFamily="2" charset="2"/>
              <a:buChar char="§"/>
              <a:defRPr/>
            </a:pPr>
            <a:r>
              <a:rPr lang="de-DE" sz="2200" kern="0" dirty="0">
                <a:solidFill>
                  <a:schemeClr val="tx2">
                    <a:lumMod val="75000"/>
                  </a:schemeClr>
                </a:solidFill>
                <a:latin typeface="Arial" panose="020B0604020202020204" pitchFamily="34" charset="0"/>
                <a:cs typeface="Arial" panose="020B0604020202020204" pitchFamily="34" charset="0"/>
              </a:rPr>
              <a:t>Bewusst falsche oder irreführende Meldungen werden absichtlich veröffentlicht und verbreitet </a:t>
            </a:r>
          </a:p>
          <a:p>
            <a:pPr marL="342900" indent="-342900">
              <a:lnSpc>
                <a:spcPct val="150000"/>
              </a:lnSpc>
              <a:buFont typeface="Wingdings" pitchFamily="2" charset="2"/>
              <a:buChar char="§"/>
              <a:defRPr/>
            </a:pPr>
            <a:r>
              <a:rPr lang="de-DE" sz="2200" kern="0" dirty="0">
                <a:solidFill>
                  <a:schemeClr val="tx2">
                    <a:lumMod val="75000"/>
                  </a:schemeClr>
                </a:solidFill>
                <a:latin typeface="Arial" panose="020B0604020202020204" pitchFamily="34" charset="0"/>
                <a:cs typeface="Arial" panose="020B0604020202020204" pitchFamily="34" charset="0"/>
              </a:rPr>
              <a:t>Stil: Einfache Antworten auf komplexe Zusammenhänge</a:t>
            </a:r>
          </a:p>
          <a:p>
            <a:pPr marL="342900" indent="-342900">
              <a:lnSpc>
                <a:spcPct val="150000"/>
              </a:lnSpc>
              <a:buFont typeface="Wingdings" pitchFamily="2" charset="2"/>
              <a:buChar char="§"/>
              <a:defRPr/>
            </a:pPr>
            <a:r>
              <a:rPr lang="de-DE" sz="2200" kern="0" dirty="0">
                <a:solidFill>
                  <a:schemeClr val="tx2">
                    <a:lumMod val="75000"/>
                  </a:schemeClr>
                </a:solidFill>
                <a:latin typeface="Arial" panose="020B0604020202020204" pitchFamily="34" charset="0"/>
                <a:cs typeface="Arial" panose="020B0604020202020204" pitchFamily="34" charset="0"/>
              </a:rPr>
              <a:t>Kann verbunden sein mit: Vorwurf gegen eine Bevölkerungsgruppe</a:t>
            </a:r>
          </a:p>
          <a:p>
            <a:pPr marL="342900" indent="-342900">
              <a:lnSpc>
                <a:spcPct val="150000"/>
              </a:lnSpc>
              <a:buFont typeface="Wingdings" pitchFamily="2" charset="2"/>
              <a:buChar char="§"/>
              <a:defRPr/>
            </a:pPr>
            <a:r>
              <a:rPr lang="de-DE" sz="2200" kern="0" dirty="0">
                <a:solidFill>
                  <a:schemeClr val="tx2">
                    <a:lumMod val="75000"/>
                  </a:schemeClr>
                </a:solidFill>
                <a:latin typeface="Arial" panose="020B0604020202020204" pitchFamily="34" charset="0"/>
                <a:cs typeface="Arial" panose="020B0604020202020204" pitchFamily="34" charset="0"/>
              </a:rPr>
              <a:t>Ziel: Verunsicherung &amp; Misstrauen schaffen</a:t>
            </a:r>
          </a:p>
          <a:p>
            <a:pPr marL="342900" indent="-342900">
              <a:lnSpc>
                <a:spcPct val="150000"/>
              </a:lnSpc>
              <a:buFont typeface="Wingdings" pitchFamily="2" charset="2"/>
              <a:buChar char="§"/>
              <a:defRPr/>
            </a:pPr>
            <a:r>
              <a:rPr lang="de-DE" sz="2200" kern="0" dirty="0">
                <a:solidFill>
                  <a:schemeClr val="tx2">
                    <a:lumMod val="75000"/>
                  </a:schemeClr>
                </a:solidFill>
                <a:latin typeface="Arial" panose="020B0604020202020204" pitchFamily="34" charset="0"/>
                <a:cs typeface="Arial" panose="020B0604020202020204" pitchFamily="34" charset="0"/>
              </a:rPr>
              <a:t>Können der Demokratie schaden</a:t>
            </a:r>
          </a:p>
        </p:txBody>
      </p:sp>
    </p:spTree>
    <p:extLst>
      <p:ext uri="{BB962C8B-B14F-4D97-AF65-F5344CB8AC3E}">
        <p14:creationId xmlns:p14="http://schemas.microsoft.com/office/powerpoint/2010/main" val="1526648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5513C048-921F-A54F-94E1-E4128016C579}"/>
              </a:ext>
            </a:extLst>
          </p:cNvPr>
          <p:cNvSpPr>
            <a:spLocks noGrp="1"/>
          </p:cNvSpPr>
          <p:nvPr>
            <p:ph type="title"/>
          </p:nvPr>
        </p:nvSpPr>
        <p:spPr>
          <a:xfrm>
            <a:off x="668215" y="271435"/>
            <a:ext cx="8229600" cy="1143000"/>
          </a:xfrm>
        </p:spPr>
        <p:txBody>
          <a:bodyPr>
            <a:normAutofit/>
          </a:bodyPr>
          <a:lstStyle/>
          <a:p>
            <a:r>
              <a:rPr lang="de-DE" sz="3200" dirty="0">
                <a:solidFill>
                  <a:schemeClr val="tx2">
                    <a:lumMod val="75000"/>
                  </a:schemeClr>
                </a:solidFill>
              </a:rPr>
              <a:t>Was ist </a:t>
            </a:r>
            <a:r>
              <a:rPr lang="de-DE" sz="3200" dirty="0" err="1">
                <a:solidFill>
                  <a:schemeClr val="tx2">
                    <a:lumMod val="75000"/>
                  </a:schemeClr>
                </a:solidFill>
              </a:rPr>
              <a:t>Hate</a:t>
            </a:r>
            <a:r>
              <a:rPr lang="de-DE" sz="3200" dirty="0">
                <a:solidFill>
                  <a:schemeClr val="tx2">
                    <a:lumMod val="75000"/>
                  </a:schemeClr>
                </a:solidFill>
              </a:rPr>
              <a:t> Speech?</a:t>
            </a:r>
          </a:p>
        </p:txBody>
      </p:sp>
      <p:sp>
        <p:nvSpPr>
          <p:cNvPr id="5" name="AutoShape 2">
            <a:extLst>
              <a:ext uri="{FF2B5EF4-FFF2-40B4-BE49-F238E27FC236}">
                <a16:creationId xmlns:a16="http://schemas.microsoft.com/office/drawing/2014/main" id="{C23FFAD8-D81B-5F4B-9C29-9B62D85183D0}"/>
              </a:ext>
            </a:extLst>
          </p:cNvPr>
          <p:cNvSpPr>
            <a:spLocks noChangeArrowheads="1"/>
          </p:cNvSpPr>
          <p:nvPr/>
        </p:nvSpPr>
        <p:spPr bwMode="auto">
          <a:xfrm>
            <a:off x="8558100" y="1067548"/>
            <a:ext cx="1874520" cy="1154431"/>
          </a:xfrm>
          <a:prstGeom prst="roundRect">
            <a:avLst>
              <a:gd name="adj" fmla="val 16667"/>
            </a:avLst>
          </a:prstGeom>
          <a:solidFill>
            <a:srgbClr val="FFFFFF"/>
          </a:solidFill>
          <a:ln w="25400" algn="ctr">
            <a:solidFill>
              <a:srgbClr val="B0DAD8"/>
            </a:solidFill>
            <a:round/>
            <a:headEnd/>
            <a:tailEnd/>
          </a:ln>
          <a:effectLst/>
          <a:extLst>
            <a:ext uri="{AF507438-7753-43E0-B8FC-AC1667EBCBE1}">
              <a14:hiddenEffects xmlns:a14="http://schemas.microsoft.com/office/drawing/2010/main">
                <a:effectLst>
                  <a:outerShdw dist="35921" dir="2700000" algn="ctr" rotWithShape="0">
                    <a:srgbClr val="014C91"/>
                  </a:outerShdw>
                </a:effectLst>
              </a14:hiddenEffects>
            </a:ext>
          </a:extLst>
        </p:spPr>
        <p:txBody>
          <a:bodyPr vert="horz" wrap="square" lIns="27432" tIns="27432" rIns="27432" bIns="27432" numCol="1" anchor="t" anchorCtr="0" compatLnSpc="1">
            <a:prstTxWarp prst="textNoShape">
              <a:avLst/>
            </a:prstTxWarp>
          </a:bodyPr>
          <a:lstStyle/>
          <a:p>
            <a:pPr defTabSz="685800" eaLnBrk="0" fontAlgn="base" hangingPunct="0">
              <a:spcBef>
                <a:spcPct val="0"/>
              </a:spcBef>
              <a:spcAft>
                <a:spcPct val="0"/>
              </a:spcAft>
            </a:pPr>
            <a:endParaRPr lang="de-DE" altLang="de-DE" sz="1350">
              <a:latin typeface="Arial" panose="020B0604020202020204" pitchFamily="34" charset="0"/>
            </a:endParaRPr>
          </a:p>
        </p:txBody>
      </p:sp>
      <p:sp>
        <p:nvSpPr>
          <p:cNvPr id="7" name="Text Box 3">
            <a:extLst>
              <a:ext uri="{FF2B5EF4-FFF2-40B4-BE49-F238E27FC236}">
                <a16:creationId xmlns:a16="http://schemas.microsoft.com/office/drawing/2014/main" id="{7305BB83-1513-0B45-8425-146146BFF84D}"/>
              </a:ext>
            </a:extLst>
          </p:cNvPr>
          <p:cNvSpPr txBox="1">
            <a:spLocks noChangeArrowheads="1"/>
          </p:cNvSpPr>
          <p:nvPr/>
        </p:nvSpPr>
        <p:spPr bwMode="auto">
          <a:xfrm>
            <a:off x="8815512" y="1150897"/>
            <a:ext cx="1359694" cy="514350"/>
          </a:xfrm>
          <a:prstGeom prst="rect">
            <a:avLst/>
          </a:prstGeom>
          <a:noFill/>
          <a:ln>
            <a:noFill/>
          </a:ln>
          <a:effectLst/>
          <a:extLst>
            <a:ext uri="{909E8E84-426E-40DD-AFC4-6F175D3DCCD1}">
              <a14:hiddenFill xmlns:a14="http://schemas.microsoft.com/office/drawing/2010/main">
                <a:solidFill>
                  <a:srgbClr val="38A19C"/>
                </a:solidFill>
              </a14:hiddenFill>
            </a:ext>
            <a:ext uri="{91240B29-F687-4F45-9708-019B960494DF}">
              <a14:hiddenLine xmlns:a14="http://schemas.microsoft.com/office/drawing/2010/main" w="25400" algn="ctr">
                <a:solidFill>
                  <a:srgbClr val="014C91"/>
                </a:solidFill>
                <a:miter lim="800000"/>
                <a:headEnd/>
                <a:tailEnd/>
              </a14:hiddenLine>
            </a:ext>
            <a:ext uri="{AF507438-7753-43E0-B8FC-AC1667EBCBE1}">
              <a14:hiddenEffects xmlns:a14="http://schemas.microsoft.com/office/drawing/2010/main">
                <a:effectLst>
                  <a:outerShdw dist="35921" dir="2700000" algn="ctr" rotWithShape="0">
                    <a:srgbClr val="014C91"/>
                  </a:outerShdw>
                </a:effectLst>
              </a14:hiddenEffects>
            </a:ext>
          </a:extLst>
        </p:spPr>
        <p:txBody>
          <a:bodyPr vert="horz" wrap="square" lIns="27432" tIns="27432" rIns="27432" bIns="27432" numCol="1" anchor="t" anchorCtr="0" compatLnSpc="1">
            <a:prstTxWarp prst="textNoShape">
              <a:avLst/>
            </a:prstTxWarp>
          </a:bodyPr>
          <a:lstStyle/>
          <a:p>
            <a:pPr algn="ctr" defTabSz="685800" eaLnBrk="0" fontAlgn="base" hangingPunct="0">
              <a:spcBef>
                <a:spcPct val="0"/>
              </a:spcBef>
              <a:spcAft>
                <a:spcPct val="0"/>
              </a:spcAft>
            </a:pPr>
            <a:r>
              <a:rPr lang="de-DE" altLang="de-DE" sz="2700" b="1" dirty="0">
                <a:solidFill>
                  <a:srgbClr val="B61923"/>
                </a:solidFill>
                <a:latin typeface="Source Sans Pro" panose="020B0503030403020204" pitchFamily="34" charset="0"/>
              </a:rPr>
              <a:t>Hate Speech</a:t>
            </a:r>
            <a:endParaRPr lang="de-DE" altLang="de-DE" sz="2400" dirty="0">
              <a:latin typeface="Arial" panose="020B0604020202020204" pitchFamily="34" charset="0"/>
            </a:endParaRPr>
          </a:p>
        </p:txBody>
      </p:sp>
      <p:pic>
        <p:nvPicPr>
          <p:cNvPr id="9" name="Grafik 8" descr="Ein Bild, das Text, iPod, Vektorgrafiken enthält.&#10;&#10;Automatisch generierte Beschreibung">
            <a:extLst>
              <a:ext uri="{FF2B5EF4-FFF2-40B4-BE49-F238E27FC236}">
                <a16:creationId xmlns:a16="http://schemas.microsoft.com/office/drawing/2014/main" id="{93C8C7AA-AA67-F643-9506-525ABD2F45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18887" y="577376"/>
            <a:ext cx="830697" cy="830697"/>
          </a:xfrm>
          <a:prstGeom prst="rect">
            <a:avLst/>
          </a:prstGeom>
        </p:spPr>
      </p:pic>
      <p:sp>
        <p:nvSpPr>
          <p:cNvPr id="10" name="TextBox 2">
            <a:extLst>
              <a:ext uri="{FF2B5EF4-FFF2-40B4-BE49-F238E27FC236}">
                <a16:creationId xmlns:a16="http://schemas.microsoft.com/office/drawing/2014/main" id="{9E818022-73BD-6740-BEE1-E89F392FD4B5}"/>
              </a:ext>
            </a:extLst>
          </p:cNvPr>
          <p:cNvSpPr txBox="1"/>
          <p:nvPr/>
        </p:nvSpPr>
        <p:spPr>
          <a:xfrm>
            <a:off x="585607" y="1869619"/>
            <a:ext cx="8421710" cy="3584379"/>
          </a:xfrm>
          <a:prstGeom prst="rect">
            <a:avLst/>
          </a:prstGeom>
          <a:noFill/>
        </p:spPr>
        <p:txBody>
          <a:bodyPr wrap="square" rtlCol="0">
            <a:spAutoFit/>
          </a:bodyPr>
          <a:lstStyle/>
          <a:p>
            <a:pPr marL="342900" indent="-342900">
              <a:lnSpc>
                <a:spcPct val="150000"/>
              </a:lnSpc>
              <a:buFont typeface="Wingdings" pitchFamily="2" charset="2"/>
              <a:buChar char="§"/>
              <a:defRPr/>
            </a:pPr>
            <a:r>
              <a:rPr lang="de-DE" sz="2200" kern="0" dirty="0">
                <a:solidFill>
                  <a:schemeClr val="tx2">
                    <a:lumMod val="75000"/>
                  </a:schemeClr>
                </a:solidFill>
                <a:latin typeface="Arial" panose="020B0604020202020204" pitchFamily="34" charset="0"/>
                <a:cs typeface="Arial" panose="020B0604020202020204" pitchFamily="34" charset="0"/>
              </a:rPr>
              <a:t>Beleidigende Aussagen, Gewaltandrohungen im Netz</a:t>
            </a:r>
          </a:p>
          <a:p>
            <a:pPr marL="342900" indent="-342900">
              <a:lnSpc>
                <a:spcPct val="150000"/>
              </a:lnSpc>
              <a:buFont typeface="Wingdings" pitchFamily="2" charset="2"/>
              <a:buChar char="§"/>
              <a:defRPr/>
            </a:pPr>
            <a:r>
              <a:rPr lang="de-DE" sz="2200" kern="0" dirty="0">
                <a:solidFill>
                  <a:schemeClr val="tx2">
                    <a:lumMod val="75000"/>
                  </a:schemeClr>
                </a:solidFill>
                <a:latin typeface="Arial" panose="020B0604020202020204" pitchFamily="34" charset="0"/>
                <a:cs typeface="Arial" panose="020B0604020202020204" pitchFamily="34" charset="0"/>
              </a:rPr>
              <a:t>Aufgrund von: ethnischer Zugehörigkeit, Geschlecht, Sexualität, (politischer Meinung), Behinderung, etc. </a:t>
            </a:r>
          </a:p>
          <a:p>
            <a:pPr marL="342900" indent="-342900">
              <a:lnSpc>
                <a:spcPct val="150000"/>
              </a:lnSpc>
              <a:buFont typeface="Wingdings" pitchFamily="2" charset="2"/>
              <a:buChar char="§"/>
              <a:defRPr/>
            </a:pPr>
            <a:r>
              <a:rPr lang="de-DE" sz="2200" kern="0" dirty="0">
                <a:solidFill>
                  <a:schemeClr val="tx2">
                    <a:lumMod val="75000"/>
                  </a:schemeClr>
                </a:solidFill>
                <a:latin typeface="Arial" panose="020B0604020202020204" pitchFamily="34" charset="0"/>
                <a:cs typeface="Arial" panose="020B0604020202020204" pitchFamily="34" charset="0"/>
              </a:rPr>
              <a:t>Richtet sich gegen: Einzelpersonen oder Gruppen</a:t>
            </a:r>
          </a:p>
          <a:p>
            <a:pPr marL="342900" indent="-342900">
              <a:lnSpc>
                <a:spcPct val="150000"/>
              </a:lnSpc>
              <a:buFont typeface="Wingdings" pitchFamily="2" charset="2"/>
              <a:buChar char="§"/>
              <a:defRPr/>
            </a:pPr>
            <a:r>
              <a:rPr lang="de-DE" sz="2200" kern="0" dirty="0">
                <a:solidFill>
                  <a:schemeClr val="tx2">
                    <a:lumMod val="75000"/>
                  </a:schemeClr>
                </a:solidFill>
                <a:latin typeface="Arial" panose="020B0604020202020204" pitchFamily="34" charset="0"/>
                <a:cs typeface="Arial" panose="020B0604020202020204" pitchFamily="34" charset="0"/>
              </a:rPr>
              <a:t>Ziel: Menschen(-gruppen) beleidigen, verunsichern, aus der Öffentlichkeit drängen</a:t>
            </a:r>
          </a:p>
          <a:p>
            <a:pPr marL="342900" indent="-342900">
              <a:lnSpc>
                <a:spcPct val="150000"/>
              </a:lnSpc>
              <a:buFont typeface="Wingdings" pitchFamily="2" charset="2"/>
              <a:buChar char="§"/>
              <a:defRPr/>
            </a:pPr>
            <a:r>
              <a:rPr lang="de-DE" sz="2200" kern="0" dirty="0">
                <a:solidFill>
                  <a:schemeClr val="tx2">
                    <a:lumMod val="75000"/>
                  </a:schemeClr>
                </a:solidFill>
                <a:latin typeface="Arial" panose="020B0604020202020204" pitchFamily="34" charset="0"/>
                <a:cs typeface="Arial" panose="020B0604020202020204" pitchFamily="34" charset="0"/>
              </a:rPr>
              <a:t>Fehlt: klare Definition durch Gesetzgeber</a:t>
            </a:r>
          </a:p>
        </p:txBody>
      </p:sp>
    </p:spTree>
    <p:extLst>
      <p:ext uri="{BB962C8B-B14F-4D97-AF65-F5344CB8AC3E}">
        <p14:creationId xmlns:p14="http://schemas.microsoft.com/office/powerpoint/2010/main" val="49712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DAC790C9-8613-0F48-B16F-E553A3D8D29B}"/>
              </a:ext>
            </a:extLst>
          </p:cNvPr>
          <p:cNvSpPr/>
          <p:nvPr/>
        </p:nvSpPr>
        <p:spPr>
          <a:xfrm>
            <a:off x="1237129" y="2237412"/>
            <a:ext cx="6308193" cy="3046988"/>
          </a:xfrm>
          <a:prstGeom prst="rect">
            <a:avLst/>
          </a:prstGeom>
        </p:spPr>
        <p:txBody>
          <a:bodyPr wrap="square">
            <a:spAutoFit/>
          </a:bodyPr>
          <a:lstStyle/>
          <a:p>
            <a:r>
              <a:rPr lang="de-DE" sz="2400" b="1" dirty="0">
                <a:solidFill>
                  <a:srgbClr val="F2C223"/>
                </a:solidFill>
                <a:latin typeface="Arial" panose="020B0604020202020204" pitchFamily="34" charset="0"/>
                <a:cs typeface="Arial" panose="020B0604020202020204" pitchFamily="34" charset="0"/>
              </a:rPr>
              <a:t>Das Problem: </a:t>
            </a:r>
          </a:p>
          <a:p>
            <a:r>
              <a:rPr lang="de-DE" sz="2400" dirty="0">
                <a:solidFill>
                  <a:schemeClr val="accent1">
                    <a:lumMod val="50000"/>
                  </a:schemeClr>
                </a:solidFill>
                <a:latin typeface="Calibri" panose="020F0502020204030204" pitchFamily="34" charset="0"/>
                <a:ea typeface="Source Sans Pro" panose="020B0503030403020204" pitchFamily="34" charset="0"/>
                <a:cs typeface="Calibri" panose="020F0502020204030204" pitchFamily="34" charset="0"/>
              </a:rPr>
              <a:t>Die Verbreitung von Desinformation und die Betroffenen von </a:t>
            </a:r>
            <a:r>
              <a:rPr lang="de-DE" sz="2400" dirty="0" err="1">
                <a:solidFill>
                  <a:schemeClr val="accent1">
                    <a:lumMod val="50000"/>
                  </a:schemeClr>
                </a:solidFill>
                <a:latin typeface="Calibri" panose="020F0502020204030204" pitchFamily="34" charset="0"/>
                <a:ea typeface="Source Sans Pro" panose="020B0503030403020204" pitchFamily="34" charset="0"/>
                <a:cs typeface="Calibri" panose="020F0502020204030204" pitchFamily="34" charset="0"/>
              </a:rPr>
              <a:t>Hate</a:t>
            </a:r>
            <a:r>
              <a:rPr lang="de-DE" sz="2400" dirty="0">
                <a:solidFill>
                  <a:schemeClr val="accent1">
                    <a:lumMod val="50000"/>
                  </a:schemeClr>
                </a:solidFill>
                <a:latin typeface="Calibri" panose="020F0502020204030204" pitchFamily="34" charset="0"/>
                <a:ea typeface="Source Sans Pro" panose="020B0503030403020204" pitchFamily="34" charset="0"/>
                <a:cs typeface="Calibri" panose="020F0502020204030204" pitchFamily="34" charset="0"/>
              </a:rPr>
              <a:t> Speech nehmen immer weiter zu.</a:t>
            </a:r>
          </a:p>
          <a:p>
            <a:endParaRPr lang="de-DE" sz="2400" dirty="0">
              <a:latin typeface="Calibri" panose="020F0502020204030204" pitchFamily="34" charset="0"/>
              <a:ea typeface="Source Sans Pro" panose="020B0503030403020204" pitchFamily="34" charset="0"/>
              <a:cs typeface="Calibri" panose="020F0502020204030204" pitchFamily="34" charset="0"/>
            </a:endParaRPr>
          </a:p>
          <a:p>
            <a:r>
              <a:rPr lang="de-DE" sz="2400" dirty="0">
                <a:solidFill>
                  <a:schemeClr val="accent1">
                    <a:lumMod val="50000"/>
                  </a:schemeClr>
                </a:solidFill>
                <a:latin typeface="Calibri" panose="020F0502020204030204" pitchFamily="34" charset="0"/>
                <a:ea typeface="Source Sans Pro" panose="020B0503030403020204" pitchFamily="34" charset="0"/>
                <a:cs typeface="Calibri" panose="020F0502020204030204" pitchFamily="34" charset="0"/>
              </a:rPr>
              <a:t>Die EU-Kommission schlägt daher </a:t>
            </a:r>
            <a:r>
              <a:rPr lang="de-DE" sz="2400" b="1" dirty="0">
                <a:solidFill>
                  <a:srgbClr val="F2C223"/>
                </a:solidFill>
                <a:latin typeface="Arial" panose="020B0604020202020204" pitchFamily="34" charset="0"/>
                <a:cs typeface="Arial" panose="020B0604020202020204" pitchFamily="34" charset="0"/>
              </a:rPr>
              <a:t>zwei Maßnahmen vor</a:t>
            </a:r>
            <a:r>
              <a:rPr lang="de-DE" sz="2400" dirty="0">
                <a:solidFill>
                  <a:schemeClr val="accent1">
                    <a:lumMod val="50000"/>
                  </a:schemeClr>
                </a:solidFill>
                <a:latin typeface="Calibri" panose="020F0502020204030204" pitchFamily="34" charset="0"/>
                <a:ea typeface="Source Sans Pro" panose="020B0503030403020204" pitchFamily="34" charset="0"/>
                <a:cs typeface="Calibri" panose="020F0502020204030204" pitchFamily="34" charset="0"/>
              </a:rPr>
              <a:t>, wie das Internet und die Nutzer*innen geschützt werden können.</a:t>
            </a:r>
          </a:p>
        </p:txBody>
      </p:sp>
      <p:sp>
        <p:nvSpPr>
          <p:cNvPr id="12" name="AutoShape 2">
            <a:extLst>
              <a:ext uri="{FF2B5EF4-FFF2-40B4-BE49-F238E27FC236}">
                <a16:creationId xmlns:a16="http://schemas.microsoft.com/office/drawing/2014/main" id="{A1BFDD89-531C-4A43-929D-F2BB8D781A60}"/>
              </a:ext>
            </a:extLst>
          </p:cNvPr>
          <p:cNvSpPr>
            <a:spLocks noChangeArrowheads="1"/>
          </p:cNvSpPr>
          <p:nvPr/>
        </p:nvSpPr>
        <p:spPr bwMode="auto">
          <a:xfrm>
            <a:off x="7545324" y="2247420"/>
            <a:ext cx="1874520" cy="1154431"/>
          </a:xfrm>
          <a:prstGeom prst="roundRect">
            <a:avLst>
              <a:gd name="adj" fmla="val 16667"/>
            </a:avLst>
          </a:prstGeom>
          <a:solidFill>
            <a:srgbClr val="FFFFFF"/>
          </a:solidFill>
          <a:ln w="25400" algn="ctr">
            <a:solidFill>
              <a:srgbClr val="B0DAD8"/>
            </a:solidFill>
            <a:round/>
            <a:headEnd/>
            <a:tailEnd/>
          </a:ln>
          <a:effectLst/>
          <a:extLst>
            <a:ext uri="{AF507438-7753-43E0-B8FC-AC1667EBCBE1}">
              <a14:hiddenEffects xmlns:a14="http://schemas.microsoft.com/office/drawing/2010/main">
                <a:effectLst>
                  <a:outerShdw dist="35921" dir="2700000" algn="ctr" rotWithShape="0">
                    <a:srgbClr val="014C91"/>
                  </a:outerShdw>
                </a:effectLst>
              </a14:hiddenEffects>
            </a:ext>
          </a:extLst>
        </p:spPr>
        <p:txBody>
          <a:bodyPr vert="horz" wrap="square" lIns="27432" tIns="27432" rIns="27432" bIns="27432" numCol="1" anchor="t" anchorCtr="0" compatLnSpc="1">
            <a:prstTxWarp prst="textNoShape">
              <a:avLst/>
            </a:prstTxWarp>
          </a:bodyPr>
          <a:lstStyle/>
          <a:p>
            <a:pPr defTabSz="685800" eaLnBrk="0" fontAlgn="base" hangingPunct="0">
              <a:spcBef>
                <a:spcPct val="0"/>
              </a:spcBef>
              <a:spcAft>
                <a:spcPct val="0"/>
              </a:spcAft>
            </a:pPr>
            <a:endParaRPr lang="de-DE" altLang="de-DE" sz="1350">
              <a:latin typeface="Arial" panose="020B0604020202020204" pitchFamily="34" charset="0"/>
            </a:endParaRPr>
          </a:p>
        </p:txBody>
      </p:sp>
      <p:sp>
        <p:nvSpPr>
          <p:cNvPr id="13" name="Text Box 3">
            <a:extLst>
              <a:ext uri="{FF2B5EF4-FFF2-40B4-BE49-F238E27FC236}">
                <a16:creationId xmlns:a16="http://schemas.microsoft.com/office/drawing/2014/main" id="{BE51C1A3-0304-414A-8F31-A089365A2DEA}"/>
              </a:ext>
            </a:extLst>
          </p:cNvPr>
          <p:cNvSpPr txBox="1">
            <a:spLocks noChangeArrowheads="1"/>
          </p:cNvSpPr>
          <p:nvPr/>
        </p:nvSpPr>
        <p:spPr bwMode="auto">
          <a:xfrm>
            <a:off x="7802736" y="2393419"/>
            <a:ext cx="1359694" cy="514350"/>
          </a:xfrm>
          <a:prstGeom prst="rect">
            <a:avLst/>
          </a:prstGeom>
          <a:noFill/>
          <a:ln>
            <a:noFill/>
          </a:ln>
          <a:effectLst/>
          <a:extLst>
            <a:ext uri="{909E8E84-426E-40DD-AFC4-6F175D3DCCD1}">
              <a14:hiddenFill xmlns:a14="http://schemas.microsoft.com/office/drawing/2010/main">
                <a:solidFill>
                  <a:srgbClr val="38A19C"/>
                </a:solidFill>
              </a14:hiddenFill>
            </a:ext>
            <a:ext uri="{91240B29-F687-4F45-9708-019B960494DF}">
              <a14:hiddenLine xmlns:a14="http://schemas.microsoft.com/office/drawing/2010/main" w="25400" algn="ctr">
                <a:solidFill>
                  <a:srgbClr val="014C91"/>
                </a:solidFill>
                <a:miter lim="800000"/>
                <a:headEnd/>
                <a:tailEnd/>
              </a14:hiddenLine>
            </a:ext>
            <a:ext uri="{AF507438-7753-43E0-B8FC-AC1667EBCBE1}">
              <a14:hiddenEffects xmlns:a14="http://schemas.microsoft.com/office/drawing/2010/main">
                <a:effectLst>
                  <a:outerShdw dist="35921" dir="2700000" algn="ctr" rotWithShape="0">
                    <a:srgbClr val="014C91"/>
                  </a:outerShdw>
                </a:effectLst>
              </a14:hiddenEffects>
            </a:ext>
          </a:extLst>
        </p:spPr>
        <p:txBody>
          <a:bodyPr vert="horz" wrap="square" lIns="27432" tIns="27432" rIns="27432" bIns="27432" numCol="1" anchor="t" anchorCtr="0" compatLnSpc="1">
            <a:prstTxWarp prst="textNoShape">
              <a:avLst/>
            </a:prstTxWarp>
          </a:bodyPr>
          <a:lstStyle/>
          <a:p>
            <a:pPr algn="ctr" defTabSz="685800" eaLnBrk="0" fontAlgn="base" hangingPunct="0">
              <a:spcBef>
                <a:spcPct val="0"/>
              </a:spcBef>
              <a:spcAft>
                <a:spcPct val="0"/>
              </a:spcAft>
            </a:pPr>
            <a:r>
              <a:rPr lang="de-DE" altLang="de-DE" sz="2700" b="1" dirty="0">
                <a:solidFill>
                  <a:srgbClr val="B61923"/>
                </a:solidFill>
                <a:latin typeface="Source Sans Pro" panose="020B0503030403020204" pitchFamily="34" charset="0"/>
              </a:rPr>
              <a:t>Fake News</a:t>
            </a:r>
            <a:endParaRPr lang="de-DE" altLang="de-DE" sz="2400" dirty="0">
              <a:latin typeface="Arial" panose="020B0604020202020204" pitchFamily="34" charset="0"/>
            </a:endParaRPr>
          </a:p>
        </p:txBody>
      </p:sp>
      <p:sp>
        <p:nvSpPr>
          <p:cNvPr id="14" name="AutoShape 2">
            <a:extLst>
              <a:ext uri="{FF2B5EF4-FFF2-40B4-BE49-F238E27FC236}">
                <a16:creationId xmlns:a16="http://schemas.microsoft.com/office/drawing/2014/main" id="{ABB232F7-4754-B642-938E-78A8146F9EEF}"/>
              </a:ext>
            </a:extLst>
          </p:cNvPr>
          <p:cNvSpPr>
            <a:spLocks noChangeArrowheads="1"/>
          </p:cNvSpPr>
          <p:nvPr/>
        </p:nvSpPr>
        <p:spPr bwMode="auto">
          <a:xfrm>
            <a:off x="7545324" y="4044666"/>
            <a:ext cx="1874520" cy="1154431"/>
          </a:xfrm>
          <a:prstGeom prst="roundRect">
            <a:avLst>
              <a:gd name="adj" fmla="val 16667"/>
            </a:avLst>
          </a:prstGeom>
          <a:solidFill>
            <a:srgbClr val="FFFFFF"/>
          </a:solidFill>
          <a:ln w="25400" algn="ctr">
            <a:solidFill>
              <a:srgbClr val="B0DAD8"/>
            </a:solidFill>
            <a:round/>
            <a:headEnd/>
            <a:tailEnd/>
          </a:ln>
          <a:effectLst/>
          <a:extLst>
            <a:ext uri="{AF507438-7753-43E0-B8FC-AC1667EBCBE1}">
              <a14:hiddenEffects xmlns:a14="http://schemas.microsoft.com/office/drawing/2010/main">
                <a:effectLst>
                  <a:outerShdw dist="35921" dir="2700000" algn="ctr" rotWithShape="0">
                    <a:srgbClr val="014C91"/>
                  </a:outerShdw>
                </a:effectLst>
              </a14:hiddenEffects>
            </a:ext>
          </a:extLst>
        </p:spPr>
        <p:txBody>
          <a:bodyPr vert="horz" wrap="square" lIns="27432" tIns="27432" rIns="27432" bIns="27432" numCol="1" anchor="t" anchorCtr="0" compatLnSpc="1">
            <a:prstTxWarp prst="textNoShape">
              <a:avLst/>
            </a:prstTxWarp>
          </a:bodyPr>
          <a:lstStyle/>
          <a:p>
            <a:pPr defTabSz="685800" eaLnBrk="0" fontAlgn="base" hangingPunct="0">
              <a:spcBef>
                <a:spcPct val="0"/>
              </a:spcBef>
              <a:spcAft>
                <a:spcPct val="0"/>
              </a:spcAft>
            </a:pPr>
            <a:endParaRPr lang="de-DE" altLang="de-DE" sz="1350">
              <a:latin typeface="Arial" panose="020B0604020202020204" pitchFamily="34" charset="0"/>
            </a:endParaRPr>
          </a:p>
        </p:txBody>
      </p:sp>
      <p:sp>
        <p:nvSpPr>
          <p:cNvPr id="15" name="Text Box 3">
            <a:extLst>
              <a:ext uri="{FF2B5EF4-FFF2-40B4-BE49-F238E27FC236}">
                <a16:creationId xmlns:a16="http://schemas.microsoft.com/office/drawing/2014/main" id="{E3C96B10-22C6-FF41-8D43-B37B93FFFBEC}"/>
              </a:ext>
            </a:extLst>
          </p:cNvPr>
          <p:cNvSpPr txBox="1">
            <a:spLocks noChangeArrowheads="1"/>
          </p:cNvSpPr>
          <p:nvPr/>
        </p:nvSpPr>
        <p:spPr bwMode="auto">
          <a:xfrm>
            <a:off x="7802736" y="4128015"/>
            <a:ext cx="1359694" cy="514350"/>
          </a:xfrm>
          <a:prstGeom prst="rect">
            <a:avLst/>
          </a:prstGeom>
          <a:noFill/>
          <a:ln>
            <a:noFill/>
          </a:ln>
          <a:effectLst/>
          <a:extLst>
            <a:ext uri="{909E8E84-426E-40DD-AFC4-6F175D3DCCD1}">
              <a14:hiddenFill xmlns:a14="http://schemas.microsoft.com/office/drawing/2010/main">
                <a:solidFill>
                  <a:srgbClr val="38A19C"/>
                </a:solidFill>
              </a14:hiddenFill>
            </a:ext>
            <a:ext uri="{91240B29-F687-4F45-9708-019B960494DF}">
              <a14:hiddenLine xmlns:a14="http://schemas.microsoft.com/office/drawing/2010/main" w="25400" algn="ctr">
                <a:solidFill>
                  <a:srgbClr val="014C91"/>
                </a:solidFill>
                <a:miter lim="800000"/>
                <a:headEnd/>
                <a:tailEnd/>
              </a14:hiddenLine>
            </a:ext>
            <a:ext uri="{AF507438-7753-43E0-B8FC-AC1667EBCBE1}">
              <a14:hiddenEffects xmlns:a14="http://schemas.microsoft.com/office/drawing/2010/main">
                <a:effectLst>
                  <a:outerShdw dist="35921" dir="2700000" algn="ctr" rotWithShape="0">
                    <a:srgbClr val="014C91"/>
                  </a:outerShdw>
                </a:effectLst>
              </a14:hiddenEffects>
            </a:ext>
          </a:extLst>
        </p:spPr>
        <p:txBody>
          <a:bodyPr vert="horz" wrap="square" lIns="27432" tIns="27432" rIns="27432" bIns="27432" numCol="1" anchor="t" anchorCtr="0" compatLnSpc="1">
            <a:prstTxWarp prst="textNoShape">
              <a:avLst/>
            </a:prstTxWarp>
          </a:bodyPr>
          <a:lstStyle/>
          <a:p>
            <a:pPr algn="ctr" defTabSz="685800" eaLnBrk="0" fontAlgn="base" hangingPunct="0">
              <a:spcBef>
                <a:spcPct val="0"/>
              </a:spcBef>
              <a:spcAft>
                <a:spcPct val="0"/>
              </a:spcAft>
            </a:pPr>
            <a:r>
              <a:rPr lang="de-DE" altLang="de-DE" sz="2700" b="1" dirty="0">
                <a:solidFill>
                  <a:srgbClr val="B61923"/>
                </a:solidFill>
                <a:latin typeface="Source Sans Pro" panose="020B0503030403020204" pitchFamily="34" charset="0"/>
              </a:rPr>
              <a:t>Hate Speech</a:t>
            </a:r>
            <a:endParaRPr lang="de-DE" altLang="de-DE" sz="2400" dirty="0">
              <a:latin typeface="Arial" panose="020B0604020202020204" pitchFamily="34" charset="0"/>
            </a:endParaRPr>
          </a:p>
        </p:txBody>
      </p:sp>
      <p:pic>
        <p:nvPicPr>
          <p:cNvPr id="16" name="Grafik 15" descr="Ein Bild, das Text, Schild, Vektorgrafiken enthält.&#10;&#10;Automatisch generierte Beschreibung">
            <a:extLst>
              <a:ext uri="{FF2B5EF4-FFF2-40B4-BE49-F238E27FC236}">
                <a16:creationId xmlns:a16="http://schemas.microsoft.com/office/drawing/2014/main" id="{EB5C218B-3DAA-9F4B-B702-47A98A14EFD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80049" y="1744138"/>
            <a:ext cx="842225" cy="842225"/>
          </a:xfrm>
          <a:prstGeom prst="rect">
            <a:avLst/>
          </a:prstGeom>
        </p:spPr>
      </p:pic>
      <p:pic>
        <p:nvPicPr>
          <p:cNvPr id="17" name="Grafik 16" descr="Ein Bild, das Text, iPod, Vektorgrafiken enthält.&#10;&#10;Automatisch generierte Beschreibung">
            <a:extLst>
              <a:ext uri="{FF2B5EF4-FFF2-40B4-BE49-F238E27FC236}">
                <a16:creationId xmlns:a16="http://schemas.microsoft.com/office/drawing/2014/main" id="{FFF7F946-8EF7-404C-829E-3B2950844E0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06111" y="3554494"/>
            <a:ext cx="830697" cy="830697"/>
          </a:xfrm>
          <a:prstGeom prst="rect">
            <a:avLst/>
          </a:prstGeom>
        </p:spPr>
      </p:pic>
      <p:sp>
        <p:nvSpPr>
          <p:cNvPr id="5" name="Textplatzhalter 1">
            <a:extLst>
              <a:ext uri="{FF2B5EF4-FFF2-40B4-BE49-F238E27FC236}">
                <a16:creationId xmlns:a16="http://schemas.microsoft.com/office/drawing/2014/main" id="{8B300C39-5897-4376-ED5D-A5E7F143DE03}"/>
              </a:ext>
            </a:extLst>
          </p:cNvPr>
          <p:cNvSpPr>
            <a:spLocks noGrp="1"/>
          </p:cNvSpPr>
          <p:nvPr>
            <p:ph type="body" sz="quarter" idx="10"/>
          </p:nvPr>
        </p:nvSpPr>
        <p:spPr>
          <a:xfrm>
            <a:off x="646113" y="387439"/>
            <a:ext cx="8330480" cy="655637"/>
          </a:xfrm>
        </p:spPr>
        <p:txBody>
          <a:bodyPr>
            <a:normAutofit/>
          </a:bodyPr>
          <a:lstStyle/>
          <a:p>
            <a:r>
              <a:rPr lang="de-DE" sz="3200" b="0" dirty="0">
                <a:solidFill>
                  <a:schemeClr val="tx1"/>
                </a:solidFill>
                <a:latin typeface="Arial" panose="020B0604020202020204" pitchFamily="34" charset="0"/>
                <a:cs typeface="Arial" panose="020B0604020202020204" pitchFamily="34" charset="0"/>
              </a:rPr>
              <a:t>Szenario</a:t>
            </a:r>
            <a:endParaRPr lang="en-GB" sz="3200" b="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44235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dirty="0">
                <a:solidFill>
                  <a:srgbClr val="1B3272"/>
                </a:solidFill>
              </a:rPr>
              <a:t>Szenario</a:t>
            </a:r>
            <a:endParaRPr lang="en-GB" dirty="0">
              <a:solidFill>
                <a:srgbClr val="1B3272"/>
              </a:solidFill>
            </a:endParaRPr>
          </a:p>
        </p:txBody>
      </p:sp>
      <p:sp>
        <p:nvSpPr>
          <p:cNvPr id="7" name="Textplatzhalter 2">
            <a:extLst>
              <a:ext uri="{FF2B5EF4-FFF2-40B4-BE49-F238E27FC236}">
                <a16:creationId xmlns:a16="http://schemas.microsoft.com/office/drawing/2014/main" id="{1B7C1195-7824-4D25-B1ED-FE1F644F3162}"/>
              </a:ext>
            </a:extLst>
          </p:cNvPr>
          <p:cNvSpPr txBox="1">
            <a:spLocks/>
          </p:cNvSpPr>
          <p:nvPr/>
        </p:nvSpPr>
        <p:spPr>
          <a:xfrm>
            <a:off x="781189" y="1860921"/>
            <a:ext cx="4999282" cy="431789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de-DE" dirty="0"/>
              <a:t>Die </a:t>
            </a:r>
            <a:r>
              <a:rPr lang="de-DE" b="1" dirty="0">
                <a:solidFill>
                  <a:schemeClr val="accent5"/>
                </a:solidFill>
              </a:rPr>
              <a:t>Europäische Kommission </a:t>
            </a:r>
            <a:r>
              <a:rPr lang="de-DE" dirty="0"/>
              <a:t>möchte, dass gegen Fake News und </a:t>
            </a:r>
            <a:r>
              <a:rPr lang="de-DE" dirty="0" err="1"/>
              <a:t>Hate</a:t>
            </a:r>
            <a:r>
              <a:rPr lang="de-DE" dirty="0"/>
              <a:t> Speech im Internet vorgegangen wird. </a:t>
            </a:r>
          </a:p>
          <a:p>
            <a:pPr marL="0" indent="0">
              <a:buNone/>
            </a:pPr>
            <a:endParaRPr lang="de-DE" dirty="0"/>
          </a:p>
          <a:p>
            <a:pPr marL="0" indent="0">
              <a:buNone/>
            </a:pPr>
            <a:endParaRPr lang="de-DE" dirty="0"/>
          </a:p>
          <a:p>
            <a:r>
              <a:rPr lang="de-DE" dirty="0"/>
              <a:t>Sie macht dem </a:t>
            </a:r>
            <a:r>
              <a:rPr lang="de-DE" b="1" dirty="0">
                <a:solidFill>
                  <a:schemeClr val="accent5"/>
                </a:solidFill>
              </a:rPr>
              <a:t>Europäischen Parlament</a:t>
            </a:r>
            <a:r>
              <a:rPr lang="de-DE" b="1" dirty="0"/>
              <a:t> </a:t>
            </a:r>
            <a:r>
              <a:rPr lang="de-DE" dirty="0"/>
              <a:t>und dem </a:t>
            </a:r>
            <a:r>
              <a:rPr lang="de-DE" b="1" dirty="0">
                <a:solidFill>
                  <a:schemeClr val="accent5"/>
                </a:solidFill>
              </a:rPr>
              <a:t>Rat der EU </a:t>
            </a:r>
            <a:r>
              <a:rPr lang="de-DE" dirty="0"/>
              <a:t>darum einen Vorschlag für eine neue Verordnung.  </a:t>
            </a:r>
          </a:p>
          <a:p>
            <a:endParaRPr lang="de-DE" dirty="0"/>
          </a:p>
        </p:txBody>
      </p:sp>
      <p:cxnSp>
        <p:nvCxnSpPr>
          <p:cNvPr id="16" name="Gerader Verbinder 5">
            <a:extLst>
              <a:ext uri="{FF2B5EF4-FFF2-40B4-BE49-F238E27FC236}">
                <a16:creationId xmlns:a16="http://schemas.microsoft.com/office/drawing/2014/main" id="{EC8E2430-6B84-0532-437F-49F80C15A558}"/>
              </a:ext>
            </a:extLst>
          </p:cNvPr>
          <p:cNvCxnSpPr>
            <a:cxnSpLocks/>
          </p:cNvCxnSpPr>
          <p:nvPr/>
        </p:nvCxnSpPr>
        <p:spPr>
          <a:xfrm>
            <a:off x="8229711" y="2281941"/>
            <a:ext cx="0" cy="295112"/>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Gerade Verbindung mit Pfeil 17">
            <a:extLst>
              <a:ext uri="{FF2B5EF4-FFF2-40B4-BE49-F238E27FC236}">
                <a16:creationId xmlns:a16="http://schemas.microsoft.com/office/drawing/2014/main" id="{5285D07E-1C6C-9C7B-4E4E-ECD8BA674CFF}"/>
              </a:ext>
            </a:extLst>
          </p:cNvPr>
          <p:cNvCxnSpPr>
            <a:cxnSpLocks/>
          </p:cNvCxnSpPr>
          <p:nvPr/>
        </p:nvCxnSpPr>
        <p:spPr>
          <a:xfrm>
            <a:off x="8562716" y="3368382"/>
            <a:ext cx="333644" cy="545317"/>
          </a:xfrm>
          <a:prstGeom prst="straightConnector1">
            <a:avLst/>
          </a:prstGeom>
          <a:ln w="571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20" name="Grafik 49">
            <a:extLst>
              <a:ext uri="{FF2B5EF4-FFF2-40B4-BE49-F238E27FC236}">
                <a16:creationId xmlns:a16="http://schemas.microsoft.com/office/drawing/2014/main" id="{738E6BFA-73C3-6D72-0F20-E2C528110C8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15685" r="8702" b="10458"/>
          <a:stretch>
            <a:fillRect/>
          </a:stretch>
        </p:blipFill>
        <p:spPr bwMode="auto">
          <a:xfrm>
            <a:off x="8896360" y="3873374"/>
            <a:ext cx="1280328" cy="1274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Grafik 40">
            <a:extLst>
              <a:ext uri="{FF2B5EF4-FFF2-40B4-BE49-F238E27FC236}">
                <a16:creationId xmlns:a16="http://schemas.microsoft.com/office/drawing/2014/main" id="{714F78DA-1E0A-5288-CDF6-CD54FC58E7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47160"/>
          <a:stretch>
            <a:fillRect/>
          </a:stretch>
        </p:blipFill>
        <p:spPr bwMode="auto">
          <a:xfrm>
            <a:off x="7264320" y="812756"/>
            <a:ext cx="2030391" cy="104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Grafik 41">
            <a:extLst>
              <a:ext uri="{FF2B5EF4-FFF2-40B4-BE49-F238E27FC236}">
                <a16:creationId xmlns:a16="http://schemas.microsoft.com/office/drawing/2014/main" id="{AE5A62FE-7D85-946B-73D4-30ECBD97A4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53796" t="16180" r="2100" b="39726"/>
          <a:stretch>
            <a:fillRect/>
          </a:stretch>
        </p:blipFill>
        <p:spPr bwMode="auto">
          <a:xfrm>
            <a:off x="5965009" y="3959098"/>
            <a:ext cx="2156775" cy="104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feld 23">
            <a:extLst>
              <a:ext uri="{FF2B5EF4-FFF2-40B4-BE49-F238E27FC236}">
                <a16:creationId xmlns:a16="http://schemas.microsoft.com/office/drawing/2014/main" id="{639A4F66-D419-A442-6C13-4CC406F6FAA6}"/>
              </a:ext>
            </a:extLst>
          </p:cNvPr>
          <p:cNvSpPr txBox="1"/>
          <p:nvPr/>
        </p:nvSpPr>
        <p:spPr>
          <a:xfrm>
            <a:off x="5916888" y="5104582"/>
            <a:ext cx="5291655"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dirty="0">
                <a:ln>
                  <a:noFill/>
                </a:ln>
                <a:solidFill>
                  <a:srgbClr val="1F497D"/>
                </a:solidFill>
                <a:effectLst/>
                <a:uLnTx/>
                <a:uFillTx/>
                <a:latin typeface="Arial" panose="020B0604020202020204" pitchFamily="34" charset="0"/>
                <a:ea typeface="Source Sans Pro" panose="020B0503030403020204" pitchFamily="34" charset="0"/>
                <a:cs typeface="Arial" panose="020B0604020202020204" pitchFamily="34" charset="0"/>
              </a:rPr>
              <a:t>Europäische Parlament </a:t>
            </a:r>
            <a:endParaRPr kumimoji="0" lang="de-DE"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5" name="Textfeld 24">
            <a:extLst>
              <a:ext uri="{FF2B5EF4-FFF2-40B4-BE49-F238E27FC236}">
                <a16:creationId xmlns:a16="http://schemas.microsoft.com/office/drawing/2014/main" id="{0F4AF937-D7D0-1E49-638F-C37071EE8926}"/>
              </a:ext>
            </a:extLst>
          </p:cNvPr>
          <p:cNvSpPr txBox="1"/>
          <p:nvPr/>
        </p:nvSpPr>
        <p:spPr>
          <a:xfrm>
            <a:off x="6703074" y="1906321"/>
            <a:ext cx="3152881"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dirty="0">
                <a:ln>
                  <a:noFill/>
                </a:ln>
                <a:solidFill>
                  <a:srgbClr val="1F497D"/>
                </a:solidFill>
                <a:effectLst/>
                <a:uLnTx/>
                <a:uFillTx/>
                <a:latin typeface="Arial" panose="020B0604020202020204" pitchFamily="34" charset="0"/>
                <a:ea typeface="Source Sans Pro" panose="020B0503030403020204" pitchFamily="34" charset="0"/>
                <a:cs typeface="Arial" panose="020B0604020202020204" pitchFamily="34" charset="0"/>
              </a:rPr>
              <a:t>Europäische Kommission</a:t>
            </a:r>
            <a:endParaRPr kumimoji="0" lang="de-DE"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pic>
        <p:nvPicPr>
          <p:cNvPr id="30" name="Grafik 29" descr="Dokument">
            <a:extLst>
              <a:ext uri="{FF2B5EF4-FFF2-40B4-BE49-F238E27FC236}">
                <a16:creationId xmlns:a16="http://schemas.microsoft.com/office/drawing/2014/main" id="{989990CE-6F6C-ED49-F3BC-C4D5BEB2B932}"/>
              </a:ext>
            </a:extLst>
          </p:cNvPr>
          <p:cNvPicPr>
            <a:picLocks noChangeAspect="1"/>
          </p:cNvPicPr>
          <p:nvPr/>
        </p:nvPicPr>
        <p:blipFill>
          <a:blip r:embed="rId6"/>
          <a:stretch>
            <a:fillRect/>
          </a:stretch>
        </p:blipFill>
        <p:spPr>
          <a:xfrm>
            <a:off x="7889289" y="2587194"/>
            <a:ext cx="780454" cy="782022"/>
          </a:xfrm>
          <a:prstGeom prst="rect">
            <a:avLst/>
          </a:prstGeom>
        </p:spPr>
      </p:pic>
      <p:sp>
        <p:nvSpPr>
          <p:cNvPr id="31" name="Textfeld 30">
            <a:extLst>
              <a:ext uri="{FF2B5EF4-FFF2-40B4-BE49-F238E27FC236}">
                <a16:creationId xmlns:a16="http://schemas.microsoft.com/office/drawing/2014/main" id="{A595E439-9D97-E133-384B-081AA8EF4BB7}"/>
              </a:ext>
            </a:extLst>
          </p:cNvPr>
          <p:cNvSpPr txBox="1"/>
          <p:nvPr/>
        </p:nvSpPr>
        <p:spPr>
          <a:xfrm>
            <a:off x="8896360" y="5122076"/>
            <a:ext cx="150134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dirty="0">
                <a:ln>
                  <a:noFill/>
                </a:ln>
                <a:solidFill>
                  <a:srgbClr val="1F497D"/>
                </a:solidFill>
                <a:effectLst/>
                <a:uLnTx/>
                <a:uFillTx/>
                <a:latin typeface="Arial" panose="020B0604020202020204" pitchFamily="34" charset="0"/>
                <a:ea typeface="Source Sans Pro" panose="020B0503030403020204" pitchFamily="34" charset="0"/>
                <a:cs typeface="Arial" panose="020B0604020202020204" pitchFamily="34" charset="0"/>
              </a:rPr>
              <a:t>Rat der EU</a:t>
            </a:r>
            <a:endParaRPr kumimoji="0" lang="de-DE"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cxnSp>
        <p:nvCxnSpPr>
          <p:cNvPr id="35" name="Gerade Verbindung mit Pfeil 34">
            <a:extLst>
              <a:ext uri="{FF2B5EF4-FFF2-40B4-BE49-F238E27FC236}">
                <a16:creationId xmlns:a16="http://schemas.microsoft.com/office/drawing/2014/main" id="{9E1F9CD9-C2FC-B1BB-3C62-BDF648C58A1C}"/>
              </a:ext>
            </a:extLst>
          </p:cNvPr>
          <p:cNvCxnSpPr>
            <a:cxnSpLocks/>
          </p:cNvCxnSpPr>
          <p:nvPr/>
        </p:nvCxnSpPr>
        <p:spPr>
          <a:xfrm flipH="1">
            <a:off x="7662672" y="3369216"/>
            <a:ext cx="334597" cy="544483"/>
          </a:xfrm>
          <a:prstGeom prst="straightConnector1">
            <a:avLst/>
          </a:prstGeom>
          <a:ln w="571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5448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ehne 11">
            <a:extLst>
              <a:ext uri="{FF2B5EF4-FFF2-40B4-BE49-F238E27FC236}">
                <a16:creationId xmlns:a16="http://schemas.microsoft.com/office/drawing/2014/main" id="{7417AC12-A332-4B45-9A2E-0E775EF1FBA3}"/>
              </a:ext>
            </a:extLst>
          </p:cNvPr>
          <p:cNvSpPr/>
          <p:nvPr/>
        </p:nvSpPr>
        <p:spPr>
          <a:xfrm rot="6708061">
            <a:off x="2487021" y="3317163"/>
            <a:ext cx="4491281" cy="4212916"/>
          </a:xfrm>
          <a:prstGeom prst="chord">
            <a:avLst>
              <a:gd name="adj1" fmla="val 2700000"/>
              <a:gd name="adj2" fmla="val 1639035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dirty="0">
                <a:solidFill>
                  <a:schemeClr val="tx1"/>
                </a:solidFill>
              </a:rPr>
              <a:t>Szenario</a:t>
            </a:r>
            <a:endParaRPr lang="en-GB" dirty="0">
              <a:solidFill>
                <a:schemeClr val="tx1"/>
              </a:solidFill>
            </a:endParaRPr>
          </a:p>
        </p:txBody>
      </p:sp>
      <p:cxnSp>
        <p:nvCxnSpPr>
          <p:cNvPr id="15" name="Gerader Verbinder 14">
            <a:extLst>
              <a:ext uri="{FF2B5EF4-FFF2-40B4-BE49-F238E27FC236}">
                <a16:creationId xmlns:a16="http://schemas.microsoft.com/office/drawing/2014/main" id="{7552297C-FFA4-4607-BB7F-FB875C3A65E4}"/>
              </a:ext>
            </a:extLst>
          </p:cNvPr>
          <p:cNvCxnSpPr>
            <a:cxnSpLocks/>
          </p:cNvCxnSpPr>
          <p:nvPr/>
        </p:nvCxnSpPr>
        <p:spPr>
          <a:xfrm>
            <a:off x="2716099" y="2193762"/>
            <a:ext cx="0" cy="380949"/>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4" name="Grafik 3" descr="Radierer">
            <a:extLst>
              <a:ext uri="{FF2B5EF4-FFF2-40B4-BE49-F238E27FC236}">
                <a16:creationId xmlns:a16="http://schemas.microsoft.com/office/drawing/2014/main" id="{DA9A7534-5D40-49FB-9837-927DA95B32D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077852" y="4785900"/>
            <a:ext cx="914400" cy="914400"/>
          </a:xfrm>
          <a:prstGeom prst="rect">
            <a:avLst/>
          </a:prstGeom>
        </p:spPr>
      </p:pic>
      <p:pic>
        <p:nvPicPr>
          <p:cNvPr id="10" name="Grafik 9" descr="Stift">
            <a:extLst>
              <a:ext uri="{FF2B5EF4-FFF2-40B4-BE49-F238E27FC236}">
                <a16:creationId xmlns:a16="http://schemas.microsoft.com/office/drawing/2014/main" id="{F8D4D769-CE25-4F36-9BE1-99A9C19120E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6131525">
            <a:off x="5821205" y="4730149"/>
            <a:ext cx="911455" cy="911455"/>
          </a:xfrm>
          <a:prstGeom prst="rect">
            <a:avLst/>
          </a:prstGeom>
        </p:spPr>
      </p:pic>
      <p:sp>
        <p:nvSpPr>
          <p:cNvPr id="13" name="Textfeld 12">
            <a:extLst>
              <a:ext uri="{FF2B5EF4-FFF2-40B4-BE49-F238E27FC236}">
                <a16:creationId xmlns:a16="http://schemas.microsoft.com/office/drawing/2014/main" id="{2EB33854-5838-43C8-9515-8EA605BEB169}"/>
              </a:ext>
            </a:extLst>
          </p:cNvPr>
          <p:cNvSpPr txBox="1"/>
          <p:nvPr/>
        </p:nvSpPr>
        <p:spPr>
          <a:xfrm>
            <a:off x="4963480" y="4290727"/>
            <a:ext cx="1659915" cy="430887"/>
          </a:xfrm>
          <a:prstGeom prst="rect">
            <a:avLst/>
          </a:prstGeom>
          <a:solidFill>
            <a:schemeClr val="accent2"/>
          </a:solidFill>
        </p:spPr>
        <p:txBody>
          <a:bodyPr wrap="square" rtlCol="0">
            <a:spAutoFit/>
          </a:bodyPr>
          <a:lstStyle/>
          <a:p>
            <a:r>
              <a:rPr lang="de-DE" sz="2200" b="1" dirty="0">
                <a:latin typeface="Arial" panose="020B0604020202020204" pitchFamily="34" charset="0"/>
                <a:cs typeface="Arial" panose="020B0604020202020204" pitchFamily="34" charset="0"/>
              </a:rPr>
              <a:t>Planspiel</a:t>
            </a:r>
            <a:endParaRPr lang="en-GB" sz="2200" b="1" dirty="0">
              <a:latin typeface="Arial" panose="020B0604020202020204" pitchFamily="34" charset="0"/>
              <a:cs typeface="Arial" panose="020B0604020202020204" pitchFamily="34" charset="0"/>
            </a:endParaRPr>
          </a:p>
        </p:txBody>
      </p:sp>
      <p:sp>
        <p:nvSpPr>
          <p:cNvPr id="22" name="Textplatzhalter 2">
            <a:extLst>
              <a:ext uri="{FF2B5EF4-FFF2-40B4-BE49-F238E27FC236}">
                <a16:creationId xmlns:a16="http://schemas.microsoft.com/office/drawing/2014/main" id="{ED43C90F-69BF-4FF8-9B68-D83A3578A169}"/>
              </a:ext>
            </a:extLst>
          </p:cNvPr>
          <p:cNvSpPr txBox="1">
            <a:spLocks/>
          </p:cNvSpPr>
          <p:nvPr/>
        </p:nvSpPr>
        <p:spPr>
          <a:xfrm>
            <a:off x="5788609" y="1670303"/>
            <a:ext cx="4281981" cy="377691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de-DE" dirty="0"/>
              <a:t>Der</a:t>
            </a:r>
            <a:r>
              <a:rPr lang="de-DE" b="1" dirty="0"/>
              <a:t> </a:t>
            </a:r>
            <a:r>
              <a:rPr lang="de-DE" b="1" dirty="0">
                <a:solidFill>
                  <a:schemeClr val="accent5"/>
                </a:solidFill>
              </a:rPr>
              <a:t>Rat der Europäischen Union </a:t>
            </a:r>
            <a:r>
              <a:rPr lang="de-DE" dirty="0"/>
              <a:t>berät über den Vorschlag der Kommission und stimmt dann darüber ab. </a:t>
            </a:r>
          </a:p>
          <a:p>
            <a:pPr marL="0" indent="0">
              <a:buNone/>
            </a:pPr>
            <a:endParaRPr lang="de-DE" dirty="0"/>
          </a:p>
          <a:p>
            <a:pPr marL="0" indent="0">
              <a:buNone/>
            </a:pPr>
            <a:endParaRPr lang="de-DE" dirty="0"/>
          </a:p>
          <a:p>
            <a:endParaRPr lang="de-DE" dirty="0"/>
          </a:p>
          <a:p>
            <a:endParaRPr lang="de-DE" dirty="0"/>
          </a:p>
        </p:txBody>
      </p:sp>
      <p:pic>
        <p:nvPicPr>
          <p:cNvPr id="3" name="Grafik 49">
            <a:extLst>
              <a:ext uri="{FF2B5EF4-FFF2-40B4-BE49-F238E27FC236}">
                <a16:creationId xmlns:a16="http://schemas.microsoft.com/office/drawing/2014/main" id="{C04C14D1-29EC-5232-5D99-4C5E8847F94B}"/>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l="15685" r="8702" b="10458"/>
          <a:stretch>
            <a:fillRect/>
          </a:stretch>
        </p:blipFill>
        <p:spPr bwMode="auto">
          <a:xfrm>
            <a:off x="3391937" y="4026081"/>
            <a:ext cx="1280328" cy="1274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40">
            <a:extLst>
              <a:ext uri="{FF2B5EF4-FFF2-40B4-BE49-F238E27FC236}">
                <a16:creationId xmlns:a16="http://schemas.microsoft.com/office/drawing/2014/main" id="{303A489C-9DCF-4958-BFEC-E5A3B9CA857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r="47160"/>
          <a:stretch>
            <a:fillRect/>
          </a:stretch>
        </p:blipFill>
        <p:spPr bwMode="auto">
          <a:xfrm>
            <a:off x="1759897" y="1111767"/>
            <a:ext cx="2030391" cy="104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fik 41">
            <a:extLst>
              <a:ext uri="{FF2B5EF4-FFF2-40B4-BE49-F238E27FC236}">
                <a16:creationId xmlns:a16="http://schemas.microsoft.com/office/drawing/2014/main" id="{6EFFB12B-9D84-598B-A6C8-146A538E32E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53796" t="16180" r="2100" b="39726"/>
          <a:stretch>
            <a:fillRect/>
          </a:stretch>
        </p:blipFill>
        <p:spPr bwMode="auto">
          <a:xfrm>
            <a:off x="507054" y="3932008"/>
            <a:ext cx="2156775" cy="104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Gerade Verbindung mit Pfeil 8">
            <a:extLst>
              <a:ext uri="{FF2B5EF4-FFF2-40B4-BE49-F238E27FC236}">
                <a16:creationId xmlns:a16="http://schemas.microsoft.com/office/drawing/2014/main" id="{F09CBF3D-A684-F574-E986-2F7FD5F670B0}"/>
              </a:ext>
            </a:extLst>
          </p:cNvPr>
          <p:cNvCxnSpPr>
            <a:cxnSpLocks/>
          </p:cNvCxnSpPr>
          <p:nvPr/>
        </p:nvCxnSpPr>
        <p:spPr>
          <a:xfrm>
            <a:off x="3021452" y="3368382"/>
            <a:ext cx="333644" cy="545317"/>
          </a:xfrm>
          <a:prstGeom prst="straightConnector1">
            <a:avLst/>
          </a:prstGeom>
          <a:ln w="571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4" name="Grafik 13" descr="Dokument">
            <a:extLst>
              <a:ext uri="{FF2B5EF4-FFF2-40B4-BE49-F238E27FC236}">
                <a16:creationId xmlns:a16="http://schemas.microsoft.com/office/drawing/2014/main" id="{C9EAB3A2-7779-1D42-8B5C-22E98E25B02E}"/>
              </a:ext>
            </a:extLst>
          </p:cNvPr>
          <p:cNvPicPr>
            <a:picLocks noChangeAspect="1"/>
          </p:cNvPicPr>
          <p:nvPr/>
        </p:nvPicPr>
        <p:blipFill>
          <a:blip r:embed="rId10"/>
          <a:stretch>
            <a:fillRect/>
          </a:stretch>
        </p:blipFill>
        <p:spPr>
          <a:xfrm>
            <a:off x="2348025" y="2587194"/>
            <a:ext cx="780454" cy="782022"/>
          </a:xfrm>
          <a:prstGeom prst="rect">
            <a:avLst/>
          </a:prstGeom>
        </p:spPr>
      </p:pic>
      <p:cxnSp>
        <p:nvCxnSpPr>
          <p:cNvPr id="16" name="Gerade Verbindung mit Pfeil 15">
            <a:extLst>
              <a:ext uri="{FF2B5EF4-FFF2-40B4-BE49-F238E27FC236}">
                <a16:creationId xmlns:a16="http://schemas.microsoft.com/office/drawing/2014/main" id="{AFDE1F5C-AEE3-2B2C-244D-008B89D3D806}"/>
              </a:ext>
            </a:extLst>
          </p:cNvPr>
          <p:cNvCxnSpPr>
            <a:cxnSpLocks/>
          </p:cNvCxnSpPr>
          <p:nvPr/>
        </p:nvCxnSpPr>
        <p:spPr>
          <a:xfrm flipH="1">
            <a:off x="2121408" y="3369216"/>
            <a:ext cx="334597" cy="544483"/>
          </a:xfrm>
          <a:prstGeom prst="straightConnector1">
            <a:avLst/>
          </a:prstGeom>
          <a:ln w="571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0917696"/>
      </p:ext>
    </p:extLst>
  </p:cSld>
  <p:clrMapOvr>
    <a:masterClrMapping/>
  </p:clrMapOvr>
</p:sld>
</file>

<file path=ppt/theme/theme1.xml><?xml version="1.0" encoding="utf-8"?>
<a:theme xmlns:a="http://schemas.openxmlformats.org/drawingml/2006/main" name="Facette">
  <a:themeElements>
    <a:clrScheme name="Benutzerdefiniert 1">
      <a:dk1>
        <a:srgbClr val="1B3272"/>
      </a:dk1>
      <a:lt1>
        <a:srgbClr val="FFFFFF"/>
      </a:lt1>
      <a:dk2>
        <a:srgbClr val="1B3272"/>
      </a:dk2>
      <a:lt2>
        <a:srgbClr val="FFFFFF"/>
      </a:lt2>
      <a:accent1>
        <a:srgbClr val="8EB7ED"/>
      </a:accent1>
      <a:accent2>
        <a:srgbClr val="D6E4F0"/>
      </a:accent2>
      <a:accent3>
        <a:srgbClr val="1E56A0"/>
      </a:accent3>
      <a:accent4>
        <a:srgbClr val="F3F6F8"/>
      </a:accent4>
      <a:accent5>
        <a:srgbClr val="F2C223"/>
      </a:accent5>
      <a:accent6>
        <a:srgbClr val="000000"/>
      </a:accent6>
      <a:hlink>
        <a:srgbClr val="1E56A0"/>
      </a:hlink>
      <a:folHlink>
        <a:srgbClr val="1E56A0"/>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3C699503E1B13D4F8C6D378357ADBC05" ma:contentTypeVersion="15" ma:contentTypeDescription="Ein neues Dokument erstellen." ma:contentTypeScope="" ma:versionID="654017d37c8e6a162b019c78baa237ac">
  <xsd:schema xmlns:xsd="http://www.w3.org/2001/XMLSchema" xmlns:xs="http://www.w3.org/2001/XMLSchema" xmlns:p="http://schemas.microsoft.com/office/2006/metadata/properties" xmlns:ns2="0b646697-1ace-4851-98a4-dc4304b4e27f" xmlns:ns3="7529eaa3-fddf-4165-80c0-51b30c39b831" targetNamespace="http://schemas.microsoft.com/office/2006/metadata/properties" ma:root="true" ma:fieldsID="086e8f84a6428f1f75a27e34219dc22c" ns2:_="" ns3:_="">
    <xsd:import namespace="0b646697-1ace-4851-98a4-dc4304b4e27f"/>
    <xsd:import namespace="7529eaa3-fddf-4165-80c0-51b30c39b83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3:SharedWithUsers" minOccurs="0"/>
                <xsd:element ref="ns3:SharedWithDetail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646697-1ace-4851-98a4-dc4304b4e27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Bildmarkierungen" ma:readOnly="false" ma:fieldId="{5cf76f15-5ced-4ddc-b409-7134ff3c332f}" ma:taxonomyMulti="true" ma:sspId="95328186-6fe7-444e-b5b0-90e7e2f1df7b"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529eaa3-fddf-4165-80c0-51b30c39b831"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b1f593ee-f1d0-4197-b344-00bded41daaa}" ma:internalName="TaxCatchAll" ma:showField="CatchAllData" ma:web="7529eaa3-fddf-4165-80c0-51b30c39b83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F0A8C19-BF25-4776-861A-88C6AF5A76BD}">
  <ds:schemaRefs>
    <ds:schemaRef ds:uri="http://schemas.microsoft.com/sharepoint/v3/contenttype/forms"/>
  </ds:schemaRefs>
</ds:datastoreItem>
</file>

<file path=customXml/itemProps2.xml><?xml version="1.0" encoding="utf-8"?>
<ds:datastoreItem xmlns:ds="http://schemas.openxmlformats.org/officeDocument/2006/customXml" ds:itemID="{D0B8E0E2-AFCB-443C-A985-4F354DF46D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646697-1ace-4851-98a4-dc4304b4e27f"/>
    <ds:schemaRef ds:uri="7529eaa3-fddf-4165-80c0-51b30c39b83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2006</Words>
  <Application>Microsoft Macintosh PowerPoint</Application>
  <PresentationFormat>Breitbild</PresentationFormat>
  <Paragraphs>325</Paragraphs>
  <Slides>21</Slides>
  <Notes>20</Notes>
  <HiddenSlides>0</HiddenSlides>
  <MMClips>0</MMClips>
  <ScaleCrop>false</ScaleCrop>
  <HeadingPairs>
    <vt:vector size="6" baseType="variant">
      <vt:variant>
        <vt:lpstr>Verwendete Schriftarten</vt:lpstr>
      </vt:variant>
      <vt:variant>
        <vt:i4>9</vt:i4>
      </vt:variant>
      <vt:variant>
        <vt:lpstr>Design</vt:lpstr>
      </vt:variant>
      <vt:variant>
        <vt:i4>1</vt:i4>
      </vt:variant>
      <vt:variant>
        <vt:lpstr>Folientitel</vt:lpstr>
      </vt:variant>
      <vt:variant>
        <vt:i4>21</vt:i4>
      </vt:variant>
    </vt:vector>
  </HeadingPairs>
  <TitlesOfParts>
    <vt:vector size="31" baseType="lpstr">
      <vt:lpstr>Arial</vt:lpstr>
      <vt:lpstr>Calibri</vt:lpstr>
      <vt:lpstr>Montserrat</vt:lpstr>
      <vt:lpstr>Open Sans</vt:lpstr>
      <vt:lpstr>Segoe UI</vt:lpstr>
      <vt:lpstr>Source Sans Pro</vt:lpstr>
      <vt:lpstr>Trebuchet MS</vt:lpstr>
      <vt:lpstr>Wingdings</vt:lpstr>
      <vt:lpstr>Wingdings 3</vt:lpstr>
      <vt:lpstr>Facette</vt:lpstr>
      <vt:lpstr>PowerPoint-Präsentation</vt:lpstr>
      <vt:lpstr>PowerPoint-Präsentation</vt:lpstr>
      <vt:lpstr>PowerPoint-Präsentation</vt:lpstr>
      <vt:lpstr>PowerPoint-Präsentation</vt:lpstr>
      <vt:lpstr>Was sind Fake News?</vt:lpstr>
      <vt:lpstr>Was ist Hate Speech?</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boehmler.h@outlook.de</dc:creator>
  <cp:lastModifiedBy>Katja</cp:lastModifiedBy>
  <cp:revision>126</cp:revision>
  <dcterms:created xsi:type="dcterms:W3CDTF">2018-12-21T10:50:32Z</dcterms:created>
  <dcterms:modified xsi:type="dcterms:W3CDTF">2024-11-08T09:22:20Z</dcterms:modified>
</cp:coreProperties>
</file>